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Overpass Light"/>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882506-9955-4FC0-826C-0826E4258F63}">
  <a:tblStyle styleId="{EE882506-9955-4FC0-826C-0826E4258F6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OverpassLight-regular.fntdata"/><Relationship Id="rId14" Type="http://schemas.openxmlformats.org/officeDocument/2006/relationships/slide" Target="slides/slide9.xml"/><Relationship Id="rId17" Type="http://schemas.openxmlformats.org/officeDocument/2006/relationships/font" Target="fonts/OverpassLight-italic.fntdata"/><Relationship Id="rId16" Type="http://schemas.openxmlformats.org/officeDocument/2006/relationships/font" Target="fonts/OverpassLight-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OverpassLigh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b319dcca5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400"/>
              <a:t>Hey folks, today let's dive into a comparison that's a bit like comparing apples and pears - Samsung CAS and ks-nav. They're both in the software analysis game, but trust me, they're as different as night and day.</a:t>
            </a:r>
            <a:endParaRPr sz="1400"/>
          </a:p>
          <a:p>
            <a:pPr indent="0" lvl="0" marL="0" rtl="0" algn="l">
              <a:lnSpc>
                <a:spcPct val="115000"/>
              </a:lnSpc>
              <a:spcBef>
                <a:spcPts val="1200"/>
              </a:spcBef>
              <a:spcAft>
                <a:spcPts val="0"/>
              </a:spcAft>
              <a:buClr>
                <a:schemeClr val="dk1"/>
              </a:buClr>
              <a:buSzPts val="1100"/>
              <a:buFont typeface="Arial"/>
              <a:buNone/>
            </a:pPr>
            <a:r>
              <a:rPr lang="en-US" sz="1400"/>
              <a:t>First up, we've got Samsung CAS, the all-rounder. It claims it can analyze any source code, but here's the catch: it's a C only thing. CAS's main task is collecting info from both the build process and the source tree. It's on a mission to help developers tame those big source trees.</a:t>
            </a:r>
            <a:endParaRPr sz="1400"/>
          </a:p>
          <a:p>
            <a:pPr indent="0" lvl="0" marL="0" rtl="0" algn="l">
              <a:lnSpc>
                <a:spcPct val="115000"/>
              </a:lnSpc>
              <a:spcBef>
                <a:spcPts val="1200"/>
              </a:spcBef>
              <a:spcAft>
                <a:spcPts val="0"/>
              </a:spcAft>
              <a:buClr>
                <a:schemeClr val="dk1"/>
              </a:buClr>
              <a:buSzPts val="1100"/>
              <a:buFont typeface="Arial"/>
              <a:buNone/>
            </a:pPr>
            <a:r>
              <a:rPr lang="en-US" sz="1400"/>
              <a:t>Now, let me introduce you to ks-nav, the specialist. It's got its eyes set on one specific source tree: the Linux kernel. Talk about dedication, right? This tool is all about the binary kernel image, extracting secrets from the binary clues. And what's its magic trick? Creating diagrams. </a:t>
            </a:r>
            <a:endParaRPr sz="1400"/>
          </a:p>
          <a:p>
            <a:pPr indent="0" lvl="0" marL="0" rtl="0" algn="l">
              <a:lnSpc>
                <a:spcPct val="115000"/>
              </a:lnSpc>
              <a:spcBef>
                <a:spcPts val="1200"/>
              </a:spcBef>
              <a:spcAft>
                <a:spcPts val="1200"/>
              </a:spcAft>
              <a:buClr>
                <a:schemeClr val="dk1"/>
              </a:buClr>
              <a:buSzPts val="1100"/>
              <a:buFont typeface="Arial"/>
              <a:buNone/>
            </a:pPr>
            <a:r>
              <a:t/>
            </a:r>
            <a:endParaRPr sz="1400"/>
          </a:p>
        </p:txBody>
      </p:sp>
      <p:sp>
        <p:nvSpPr>
          <p:cNvPr id="72" name="Google Shape;72;g2b319dcca5e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b319dcca5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400"/>
              <a:t>CAS is featured by two tools: BAS and FTDB, each with its distinct role.</a:t>
            </a:r>
            <a:endParaRPr sz="1400"/>
          </a:p>
          <a:p>
            <a:pPr indent="0" lvl="0" marL="0" rtl="0" algn="l">
              <a:lnSpc>
                <a:spcPct val="100000"/>
              </a:lnSpc>
              <a:spcBef>
                <a:spcPts val="0"/>
              </a:spcBef>
              <a:spcAft>
                <a:spcPts val="0"/>
              </a:spcAft>
              <a:buClr>
                <a:schemeClr val="dk1"/>
              </a:buClr>
              <a:buSzPts val="1100"/>
              <a:buFont typeface="Arial"/>
              <a:buNone/>
            </a:pPr>
            <a:r>
              <a:rPr lang="en-US" sz="1400"/>
              <a:t>In the diagram, watch as BAS swoops in to collect data straight from the building process, using its OOT LKM that logs every move during the build. </a:t>
            </a:r>
            <a:endParaRPr sz="1400"/>
          </a:p>
          <a:p>
            <a:pPr indent="0" lvl="0" marL="0" rtl="0" algn="l">
              <a:lnSpc>
                <a:spcPct val="100000"/>
              </a:lnSpc>
              <a:spcBef>
                <a:spcPts val="0"/>
              </a:spcBef>
              <a:spcAft>
                <a:spcPts val="0"/>
              </a:spcAft>
              <a:buClr>
                <a:schemeClr val="dk1"/>
              </a:buClr>
              <a:buSzPts val="1100"/>
              <a:buFont typeface="Arial"/>
              <a:buNone/>
            </a:pPr>
            <a:r>
              <a:rPr lang="en-US" sz="1400"/>
              <a:t>Later, </a:t>
            </a:r>
            <a:r>
              <a:rPr lang="en-US" sz="1400"/>
              <a:t>companions</a:t>
            </a:r>
            <a:r>
              <a:rPr lang="en-US" sz="1400"/>
              <a:t> Python tools analyze this log, collecting info from the build process.</a:t>
            </a:r>
            <a:endParaRPr sz="1400"/>
          </a:p>
          <a:p>
            <a:pPr indent="0" lvl="0" marL="0" rtl="0" algn="l">
              <a:lnSpc>
                <a:spcPct val="100000"/>
              </a:lnSpc>
              <a:spcBef>
                <a:spcPts val="0"/>
              </a:spcBef>
              <a:spcAft>
                <a:spcPts val="0"/>
              </a:spcAft>
              <a:buClr>
                <a:schemeClr val="dk1"/>
              </a:buClr>
              <a:buSzPts val="1100"/>
              <a:buFont typeface="Arial"/>
              <a:buNone/>
            </a:pPr>
            <a:r>
              <a:rPr lang="en-US" sz="1400"/>
              <a:t>On the other side, we have FTDB, leveraging the mighty LLVM Clang to extract information directly from the source code. </a:t>
            </a:r>
            <a:endParaRPr sz="1400"/>
          </a:p>
          <a:p>
            <a:pPr indent="0" lvl="0" marL="0" rtl="0" algn="l">
              <a:lnSpc>
                <a:spcPct val="100000"/>
              </a:lnSpc>
              <a:spcBef>
                <a:spcPts val="0"/>
              </a:spcBef>
              <a:spcAft>
                <a:spcPts val="0"/>
              </a:spcAft>
              <a:buClr>
                <a:schemeClr val="dk1"/>
              </a:buClr>
              <a:buSzPts val="1100"/>
              <a:buFont typeface="Arial"/>
              <a:buNone/>
            </a:pPr>
            <a:r>
              <a:rPr lang="en-US" sz="1400"/>
              <a:t>The outcome?</a:t>
            </a:r>
            <a:endParaRPr sz="1400"/>
          </a:p>
          <a:p>
            <a:pPr indent="0" lvl="0" marL="0" rtl="0" algn="l">
              <a:lnSpc>
                <a:spcPct val="100000"/>
              </a:lnSpc>
              <a:spcBef>
                <a:spcPts val="0"/>
              </a:spcBef>
              <a:spcAft>
                <a:spcPts val="0"/>
              </a:spcAft>
              <a:buClr>
                <a:schemeClr val="dk1"/>
              </a:buClr>
              <a:buSzPts val="1100"/>
              <a:buFont typeface="Arial"/>
              <a:buNone/>
            </a:pPr>
            <a:r>
              <a:rPr lang="en-US" sz="1400"/>
              <a:t>A NoSQL database filled to the data.</a:t>
            </a:r>
            <a:endParaRPr sz="1400"/>
          </a:p>
        </p:txBody>
      </p:sp>
      <p:sp>
        <p:nvSpPr>
          <p:cNvPr id="78" name="Google Shape;78;g2b319dcca5e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b319dcca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400"/>
              <a:t>So, speaking about the info bas is able to collect we have:</a:t>
            </a:r>
            <a:endParaRPr sz="1400"/>
          </a:p>
          <a:p>
            <a:pPr indent="-330200" lvl="0" marL="457200" rtl="0" algn="l">
              <a:lnSpc>
                <a:spcPct val="115000"/>
              </a:lnSpc>
              <a:spcBef>
                <a:spcPts val="1200"/>
              </a:spcBef>
              <a:spcAft>
                <a:spcPts val="0"/>
              </a:spcAft>
              <a:buClr>
                <a:schemeClr val="dk1"/>
              </a:buClr>
              <a:buSzPts val="1600"/>
              <a:buFont typeface="Overpass Light"/>
              <a:buChar char="●"/>
            </a:pPr>
            <a:r>
              <a:rPr lang="en-US" sz="1600">
                <a:solidFill>
                  <a:schemeClr val="dk1"/>
                </a:solidFill>
                <a:latin typeface="Overpass Light"/>
                <a:ea typeface="Overpass Light"/>
                <a:cs typeface="Overpass Light"/>
                <a:sym typeface="Overpass Light"/>
              </a:rPr>
              <a:t>Compilers and build tools </a:t>
            </a:r>
            <a:endParaRPr sz="1600">
              <a:solidFill>
                <a:schemeClr val="dk1"/>
              </a:solidFill>
              <a:latin typeface="Overpass Light"/>
              <a:ea typeface="Overpass Light"/>
              <a:cs typeface="Overpass Light"/>
              <a:sym typeface="Overpass Light"/>
            </a:endParaRPr>
          </a:p>
          <a:p>
            <a:pPr indent="-330200" lvl="0" marL="457200" rtl="0" algn="l">
              <a:lnSpc>
                <a:spcPct val="115000"/>
              </a:lnSpc>
              <a:spcBef>
                <a:spcPts val="0"/>
              </a:spcBef>
              <a:spcAft>
                <a:spcPts val="0"/>
              </a:spcAft>
              <a:buClr>
                <a:schemeClr val="dk1"/>
              </a:buClr>
              <a:buSzPts val="1600"/>
              <a:buFont typeface="Overpass Light"/>
              <a:buChar char="●"/>
            </a:pPr>
            <a:r>
              <a:rPr lang="en-US" sz="1600">
                <a:solidFill>
                  <a:schemeClr val="dk1"/>
                </a:solidFill>
                <a:latin typeface="Overpass Light"/>
                <a:ea typeface="Overpass Light"/>
                <a:cs typeface="Overpass Light"/>
                <a:sym typeface="Overpass Light"/>
              </a:rPr>
              <a:t>Source files used</a:t>
            </a:r>
            <a:endParaRPr sz="1600">
              <a:solidFill>
                <a:schemeClr val="dk1"/>
              </a:solidFill>
              <a:latin typeface="Overpass Light"/>
              <a:ea typeface="Overpass Light"/>
              <a:cs typeface="Overpass Light"/>
              <a:sym typeface="Overpass Light"/>
            </a:endParaRPr>
          </a:p>
          <a:p>
            <a:pPr indent="-330200" lvl="0" marL="457200" rtl="0" algn="l">
              <a:lnSpc>
                <a:spcPct val="115000"/>
              </a:lnSpc>
              <a:spcBef>
                <a:spcPts val="0"/>
              </a:spcBef>
              <a:spcAft>
                <a:spcPts val="0"/>
              </a:spcAft>
              <a:buClr>
                <a:schemeClr val="dk1"/>
              </a:buClr>
              <a:buSzPts val="1600"/>
              <a:buFont typeface="Overpass Light"/>
              <a:buChar char="●"/>
            </a:pPr>
            <a:r>
              <a:rPr lang="en-US" sz="1600">
                <a:solidFill>
                  <a:schemeClr val="dk1"/>
                </a:solidFill>
                <a:latin typeface="Overpass Light"/>
                <a:ea typeface="Overpass Light"/>
                <a:cs typeface="Overpass Light"/>
                <a:sym typeface="Overpass Light"/>
              </a:rPr>
              <a:t>Makefiles used</a:t>
            </a:r>
            <a:endParaRPr sz="1600">
              <a:solidFill>
                <a:schemeClr val="dk1"/>
              </a:solidFill>
              <a:latin typeface="Overpass Light"/>
              <a:ea typeface="Overpass Light"/>
              <a:cs typeface="Overpass Light"/>
              <a:sym typeface="Overpass Light"/>
            </a:endParaRPr>
          </a:p>
          <a:p>
            <a:pPr indent="-330200" lvl="0" marL="457200" rtl="0" algn="l">
              <a:lnSpc>
                <a:spcPct val="115000"/>
              </a:lnSpc>
              <a:spcBef>
                <a:spcPts val="0"/>
              </a:spcBef>
              <a:spcAft>
                <a:spcPts val="0"/>
              </a:spcAft>
              <a:buClr>
                <a:schemeClr val="dk1"/>
              </a:buClr>
              <a:buSzPts val="1600"/>
              <a:buFont typeface="Overpass Light"/>
              <a:buChar char="●"/>
            </a:pPr>
            <a:r>
              <a:rPr lang="en-US" sz="1600">
                <a:solidFill>
                  <a:schemeClr val="dk1"/>
                </a:solidFill>
                <a:latin typeface="Overpass Light"/>
                <a:ea typeface="Overpass Light"/>
                <a:cs typeface="Overpass Light"/>
                <a:sym typeface="Overpass Light"/>
              </a:rPr>
              <a:t>Build times statistics</a:t>
            </a:r>
            <a:endParaRPr sz="1300">
              <a:solidFill>
                <a:schemeClr val="dk1"/>
              </a:solidFill>
            </a:endParaRPr>
          </a:p>
          <a:p>
            <a:pPr indent="0" lvl="0" marL="0" rtl="0" algn="l">
              <a:lnSpc>
                <a:spcPct val="115000"/>
              </a:lnSpc>
              <a:spcBef>
                <a:spcPts val="0"/>
              </a:spcBef>
              <a:spcAft>
                <a:spcPts val="1200"/>
              </a:spcAft>
              <a:buClr>
                <a:schemeClr val="dk1"/>
              </a:buClr>
              <a:buSzPts val="1100"/>
              <a:buFont typeface="Arial"/>
              <a:buNone/>
            </a:pPr>
            <a:r>
              <a:rPr lang="en-US" sz="1400"/>
              <a:t>All them taken from the </a:t>
            </a:r>
            <a:endParaRPr sz="1400"/>
          </a:p>
        </p:txBody>
      </p:sp>
      <p:sp>
        <p:nvSpPr>
          <p:cNvPr id="85" name="Google Shape;85;g2b319dcca5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b319dcca5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400"/>
              <a:t>Now it’s the turn of FTDB</a:t>
            </a:r>
            <a:endParaRPr sz="1400"/>
          </a:p>
          <a:p>
            <a:pPr indent="-330200" lvl="0" marL="457200" rtl="0" algn="l">
              <a:lnSpc>
                <a:spcPct val="115000"/>
              </a:lnSpc>
              <a:spcBef>
                <a:spcPts val="1200"/>
              </a:spcBef>
              <a:spcAft>
                <a:spcPts val="0"/>
              </a:spcAft>
              <a:buClr>
                <a:schemeClr val="dk1"/>
              </a:buClr>
              <a:buSzPts val="1600"/>
              <a:buFont typeface="Overpass Light"/>
              <a:buChar char="●"/>
            </a:pPr>
            <a:r>
              <a:rPr lang="en-US" sz="1600">
                <a:solidFill>
                  <a:schemeClr val="dk1"/>
                </a:solidFill>
                <a:latin typeface="Overpass Light"/>
                <a:ea typeface="Overpass Light"/>
                <a:cs typeface="Overpass Light"/>
                <a:sym typeface="Overpass Light"/>
              </a:rPr>
              <a:t>Function and types</a:t>
            </a:r>
            <a:endParaRPr sz="1600">
              <a:solidFill>
                <a:schemeClr val="dk1"/>
              </a:solidFill>
              <a:latin typeface="Overpass Light"/>
              <a:ea typeface="Overpass Light"/>
              <a:cs typeface="Overpass Light"/>
              <a:sym typeface="Overpass Light"/>
            </a:endParaRPr>
          </a:p>
          <a:p>
            <a:pPr indent="-330200" lvl="0" marL="457200" rtl="0" algn="l">
              <a:lnSpc>
                <a:spcPct val="115000"/>
              </a:lnSpc>
              <a:spcBef>
                <a:spcPts val="0"/>
              </a:spcBef>
              <a:spcAft>
                <a:spcPts val="0"/>
              </a:spcAft>
              <a:buClr>
                <a:schemeClr val="dk1"/>
              </a:buClr>
              <a:buSzPts val="1600"/>
              <a:buFont typeface="Overpass Light"/>
              <a:buChar char="●"/>
            </a:pPr>
            <a:r>
              <a:rPr lang="en-US" sz="1600">
                <a:solidFill>
                  <a:schemeClr val="dk1"/>
                </a:solidFill>
                <a:latin typeface="Overpass Light"/>
                <a:ea typeface="Overpass Light"/>
                <a:cs typeface="Overpass Light"/>
                <a:sym typeface="Overpass Light"/>
              </a:rPr>
              <a:t>Function signatures, return types and variables</a:t>
            </a:r>
            <a:endParaRPr sz="1600">
              <a:solidFill>
                <a:schemeClr val="dk1"/>
              </a:solidFill>
              <a:latin typeface="Overpass Light"/>
              <a:ea typeface="Overpass Light"/>
              <a:cs typeface="Overpass Light"/>
              <a:sym typeface="Overpass Light"/>
            </a:endParaRPr>
          </a:p>
          <a:p>
            <a:pPr indent="-330200" lvl="0" marL="457200" rtl="0" algn="l">
              <a:lnSpc>
                <a:spcPct val="115000"/>
              </a:lnSpc>
              <a:spcBef>
                <a:spcPts val="0"/>
              </a:spcBef>
              <a:spcAft>
                <a:spcPts val="0"/>
              </a:spcAft>
              <a:buClr>
                <a:schemeClr val="dk1"/>
              </a:buClr>
              <a:buSzPts val="1600"/>
              <a:buFont typeface="Overpass Light"/>
              <a:buChar char="●"/>
            </a:pPr>
            <a:r>
              <a:rPr lang="en-US" sz="1600">
                <a:solidFill>
                  <a:schemeClr val="dk1"/>
                </a:solidFill>
                <a:latin typeface="Overpass Light"/>
                <a:ea typeface="Overpass Light"/>
                <a:cs typeface="Overpass Light"/>
                <a:sym typeface="Overpass Light"/>
              </a:rPr>
              <a:t>Calls relations</a:t>
            </a:r>
            <a:endParaRPr sz="1600">
              <a:solidFill>
                <a:schemeClr val="dk1"/>
              </a:solidFill>
              <a:latin typeface="Overpass Light"/>
              <a:ea typeface="Overpass Light"/>
              <a:cs typeface="Overpass Light"/>
              <a:sym typeface="Overpass Light"/>
            </a:endParaRPr>
          </a:p>
          <a:p>
            <a:pPr indent="-330200" lvl="0" marL="457200" rtl="0" algn="l">
              <a:lnSpc>
                <a:spcPct val="115000"/>
              </a:lnSpc>
              <a:spcBef>
                <a:spcPts val="0"/>
              </a:spcBef>
              <a:spcAft>
                <a:spcPts val="0"/>
              </a:spcAft>
              <a:buClr>
                <a:schemeClr val="dk1"/>
              </a:buClr>
              <a:buSzPts val="1600"/>
              <a:buFont typeface="Overpass Light"/>
              <a:buChar char="●"/>
            </a:pPr>
            <a:r>
              <a:rPr lang="en-US" sz="1600">
                <a:solidFill>
                  <a:schemeClr val="dk1"/>
                </a:solidFill>
                <a:latin typeface="Overpass Light"/>
                <a:ea typeface="Overpass Light"/>
                <a:cs typeface="Overpass Light"/>
                <a:sym typeface="Overpass Light"/>
              </a:rPr>
              <a:t>Preprocessor related informations</a:t>
            </a:r>
            <a:endParaRPr sz="1600">
              <a:solidFill>
                <a:schemeClr val="dk1"/>
              </a:solidFill>
              <a:latin typeface="Overpass Light"/>
              <a:ea typeface="Overpass Light"/>
              <a:cs typeface="Overpass Light"/>
              <a:sym typeface="Overpass Light"/>
            </a:endParaRPr>
          </a:p>
          <a:p>
            <a:pPr indent="0" lvl="0" marL="0" rtl="0" algn="l">
              <a:lnSpc>
                <a:spcPct val="115000"/>
              </a:lnSpc>
              <a:spcBef>
                <a:spcPts val="1200"/>
              </a:spcBef>
              <a:spcAft>
                <a:spcPts val="1200"/>
              </a:spcAft>
              <a:buNone/>
            </a:pPr>
            <a:r>
              <a:t/>
            </a:r>
            <a:endParaRPr sz="1400"/>
          </a:p>
        </p:txBody>
      </p:sp>
      <p:sp>
        <p:nvSpPr>
          <p:cNvPr id="91" name="Google Shape;91;g2b319dcca5e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b319dcca5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400"/>
              <a:t>Here,I play at home, much like asking a barber if you need a haircut.</a:t>
            </a:r>
            <a:endParaRPr sz="1400"/>
          </a:p>
          <a:p>
            <a:pPr indent="0" lvl="0" marL="0" rtl="0" algn="l">
              <a:lnSpc>
                <a:spcPct val="115000"/>
              </a:lnSpc>
              <a:spcBef>
                <a:spcPts val="1200"/>
              </a:spcBef>
              <a:spcAft>
                <a:spcPts val="0"/>
              </a:spcAft>
              <a:buClr>
                <a:schemeClr val="dk1"/>
              </a:buClr>
              <a:buSzPts val="1100"/>
              <a:buFont typeface="Arial"/>
              <a:buNone/>
            </a:pPr>
            <a:r>
              <a:rPr lang="en-US" sz="1400"/>
              <a:t>Nevertheless, ks-nav is a different beast; it do handle the source code, but its focus is solely on the Linux kernel source code.</a:t>
            </a:r>
            <a:endParaRPr sz="1400"/>
          </a:p>
          <a:p>
            <a:pPr indent="0" lvl="0" marL="0" rtl="0" algn="l">
              <a:lnSpc>
                <a:spcPct val="115000"/>
              </a:lnSpc>
              <a:spcBef>
                <a:spcPts val="1200"/>
              </a:spcBef>
              <a:spcAft>
                <a:spcPts val="0"/>
              </a:spcAft>
              <a:buClr>
                <a:schemeClr val="dk1"/>
              </a:buClr>
              <a:buSzPts val="1100"/>
              <a:buFont typeface="Arial"/>
              <a:buNone/>
            </a:pPr>
            <a:r>
              <a:rPr lang="en-US" sz="1400"/>
              <a:t>Its objective, or at least not the foremost one, isn't to gather meta info about the code. Instead, it is about generating diagrams representing specific parts of the code under analysis.</a:t>
            </a:r>
            <a:endParaRPr sz="1400"/>
          </a:p>
          <a:p>
            <a:pPr indent="0" lvl="0" marL="0" rtl="0" algn="l">
              <a:lnSpc>
                <a:spcPct val="115000"/>
              </a:lnSpc>
              <a:spcBef>
                <a:spcPts val="1200"/>
              </a:spcBef>
              <a:spcAft>
                <a:spcPts val="0"/>
              </a:spcAft>
              <a:buNone/>
            </a:pPr>
            <a:r>
              <a:rPr lang="en-US" sz="1400"/>
              <a:t>To achieve this, it breaks down the work into three key tasks and employs three tools to carry out these functions:</a:t>
            </a:r>
            <a:endParaRPr sz="1400"/>
          </a:p>
          <a:p>
            <a:pPr indent="-317500" lvl="0" marL="457200" rtl="0" algn="l">
              <a:lnSpc>
                <a:spcPct val="115000"/>
              </a:lnSpc>
              <a:spcBef>
                <a:spcPts val="1200"/>
              </a:spcBef>
              <a:spcAft>
                <a:spcPts val="0"/>
              </a:spcAft>
              <a:buSzPts val="1400"/>
              <a:buChar char="●"/>
            </a:pPr>
            <a:r>
              <a:rPr lang="en-US" sz="1400"/>
              <a:t>kern_bin_db: Gathers meta info from the binary artifact vmlinux and the source code, storing it in a database.</a:t>
            </a:r>
            <a:endParaRPr sz="1400"/>
          </a:p>
          <a:p>
            <a:pPr indent="-317500" lvl="0" marL="457200" rtl="0" algn="l">
              <a:lnSpc>
                <a:spcPct val="115000"/>
              </a:lnSpc>
              <a:spcBef>
                <a:spcPts val="0"/>
              </a:spcBef>
              <a:spcAft>
                <a:spcPts val="0"/>
              </a:spcAft>
              <a:buSzPts val="1400"/>
              <a:buChar char="●"/>
            </a:pPr>
            <a:r>
              <a:rPr lang="en-US" sz="1400"/>
              <a:t>nav: Utilizes the information in the database to construct diagrams.</a:t>
            </a:r>
            <a:endParaRPr sz="1400"/>
          </a:p>
          <a:p>
            <a:pPr indent="-317500" lvl="0" marL="457200" rtl="0" algn="l">
              <a:lnSpc>
                <a:spcPct val="115000"/>
              </a:lnSpc>
              <a:spcBef>
                <a:spcPts val="0"/>
              </a:spcBef>
              <a:spcAft>
                <a:spcPts val="0"/>
              </a:spcAft>
              <a:buSzPts val="1400"/>
              <a:buChar char="●"/>
            </a:pPr>
            <a:r>
              <a:rPr lang="en-US" sz="1400"/>
              <a:t>nav_web: Wraps it all up by offering a web-based interface for interactive engagement with the diagrams.</a:t>
            </a:r>
            <a:endParaRPr sz="1400"/>
          </a:p>
          <a:p>
            <a:pPr indent="0" lvl="0" marL="0" rtl="0" algn="l">
              <a:lnSpc>
                <a:spcPct val="115000"/>
              </a:lnSpc>
              <a:spcBef>
                <a:spcPts val="1200"/>
              </a:spcBef>
              <a:spcAft>
                <a:spcPts val="1200"/>
              </a:spcAft>
              <a:buClr>
                <a:schemeClr val="dk1"/>
              </a:buClr>
              <a:buSzPts val="1100"/>
              <a:buFont typeface="Arial"/>
              <a:buNone/>
            </a:pPr>
            <a:r>
              <a:t/>
            </a:r>
            <a:endParaRPr sz="1400"/>
          </a:p>
        </p:txBody>
      </p:sp>
      <p:sp>
        <p:nvSpPr>
          <p:cNvPr id="97" name="Google Shape;97;g2b319dcca5e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b319dcca5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400"/>
              <a:t>kern_bin_db is the tool that analyzes the kernel binary and fills up the database.</a:t>
            </a:r>
            <a:endParaRPr sz="1400"/>
          </a:p>
          <a:p>
            <a:pPr indent="0" lvl="0" marL="0" rtl="0" algn="l">
              <a:lnSpc>
                <a:spcPct val="115000"/>
              </a:lnSpc>
              <a:spcBef>
                <a:spcPts val="1200"/>
              </a:spcBef>
              <a:spcAft>
                <a:spcPts val="0"/>
              </a:spcAft>
              <a:buClr>
                <a:schemeClr val="dk1"/>
              </a:buClr>
              <a:buSzPts val="1100"/>
              <a:buFont typeface="Arial"/>
              <a:buNone/>
            </a:pPr>
            <a:r>
              <a:rPr lang="en-US" sz="1400"/>
              <a:t>It uses radare2 and addr2line to fetch all the info it needs. There are plans to swap these tools with other equivalent, this discussion lies beyond the scope of our current presentation.</a:t>
            </a:r>
            <a:endParaRPr sz="1400"/>
          </a:p>
          <a:p>
            <a:pPr indent="0" lvl="0" marL="0" rtl="0" algn="l">
              <a:lnSpc>
                <a:spcPct val="115000"/>
              </a:lnSpc>
              <a:spcBef>
                <a:spcPts val="1200"/>
              </a:spcBef>
              <a:spcAft>
                <a:spcPts val="0"/>
              </a:spcAft>
              <a:buClr>
                <a:schemeClr val="dk1"/>
              </a:buClr>
              <a:buSzPts val="1100"/>
              <a:buFont typeface="Arial"/>
              <a:buNone/>
            </a:pPr>
            <a:r>
              <a:rPr lang="en-US" sz="1400"/>
              <a:t>The data it recover is</a:t>
            </a:r>
            <a:endParaRPr sz="1400"/>
          </a:p>
          <a:p>
            <a:pPr indent="-330200" lvl="0" marL="457200" rtl="0" algn="l">
              <a:lnSpc>
                <a:spcPct val="115000"/>
              </a:lnSpc>
              <a:spcBef>
                <a:spcPts val="1200"/>
              </a:spcBef>
              <a:spcAft>
                <a:spcPts val="0"/>
              </a:spcAft>
              <a:buClr>
                <a:schemeClr val="dk1"/>
              </a:buClr>
              <a:buSzPts val="1600"/>
              <a:buFont typeface="Overpass Light"/>
              <a:buChar char="●"/>
            </a:pPr>
            <a:r>
              <a:rPr lang="en-US" sz="1600">
                <a:solidFill>
                  <a:schemeClr val="dk1"/>
                </a:solidFill>
                <a:latin typeface="Overpass Light"/>
                <a:ea typeface="Overpass Light"/>
                <a:cs typeface="Overpass Light"/>
                <a:sym typeface="Overpass Light"/>
              </a:rPr>
              <a:t>Symbols</a:t>
            </a:r>
            <a:endParaRPr sz="1600">
              <a:solidFill>
                <a:schemeClr val="dk1"/>
              </a:solidFill>
              <a:latin typeface="Overpass Light"/>
              <a:ea typeface="Overpass Light"/>
              <a:cs typeface="Overpass Light"/>
              <a:sym typeface="Overpass Light"/>
            </a:endParaRPr>
          </a:p>
          <a:p>
            <a:pPr indent="-330200" lvl="0" marL="457200" rtl="0" algn="l">
              <a:lnSpc>
                <a:spcPct val="115000"/>
              </a:lnSpc>
              <a:spcBef>
                <a:spcPts val="0"/>
              </a:spcBef>
              <a:spcAft>
                <a:spcPts val="0"/>
              </a:spcAft>
              <a:buClr>
                <a:schemeClr val="dk1"/>
              </a:buClr>
              <a:buSzPts val="1600"/>
              <a:buFont typeface="Overpass Light"/>
              <a:buChar char="●"/>
            </a:pPr>
            <a:r>
              <a:rPr lang="en-US" sz="1600">
                <a:solidFill>
                  <a:schemeClr val="dk1"/>
                </a:solidFill>
                <a:latin typeface="Overpass Light"/>
                <a:ea typeface="Overpass Light"/>
                <a:cs typeface="Overpass Light"/>
                <a:sym typeface="Overpass Light"/>
              </a:rPr>
              <a:t>Subsystems</a:t>
            </a:r>
            <a:endParaRPr sz="1600">
              <a:solidFill>
                <a:schemeClr val="dk1"/>
              </a:solidFill>
              <a:latin typeface="Overpass Light"/>
              <a:ea typeface="Overpass Light"/>
              <a:cs typeface="Overpass Light"/>
              <a:sym typeface="Overpass Light"/>
            </a:endParaRPr>
          </a:p>
          <a:p>
            <a:pPr indent="-330200" lvl="0" marL="457200" rtl="0" algn="l">
              <a:lnSpc>
                <a:spcPct val="115000"/>
              </a:lnSpc>
              <a:spcBef>
                <a:spcPts val="0"/>
              </a:spcBef>
              <a:spcAft>
                <a:spcPts val="0"/>
              </a:spcAft>
              <a:buClr>
                <a:schemeClr val="dk1"/>
              </a:buClr>
              <a:buSzPts val="1600"/>
              <a:buFont typeface="Overpass Light"/>
              <a:buChar char="●"/>
            </a:pPr>
            <a:r>
              <a:rPr lang="en-US" sz="1600">
                <a:solidFill>
                  <a:schemeClr val="dk1"/>
                </a:solidFill>
                <a:latin typeface="Overpass Light"/>
                <a:ea typeface="Overpass Light"/>
                <a:cs typeface="Overpass Light"/>
                <a:sym typeface="Overpass Light"/>
              </a:rPr>
              <a:t>Kernel configuration</a:t>
            </a:r>
            <a:endParaRPr sz="1600">
              <a:solidFill>
                <a:schemeClr val="dk1"/>
              </a:solidFill>
              <a:latin typeface="Overpass Light"/>
              <a:ea typeface="Overpass Light"/>
              <a:cs typeface="Overpass Light"/>
              <a:sym typeface="Overpass Light"/>
            </a:endParaRPr>
          </a:p>
          <a:p>
            <a:pPr indent="-330200" lvl="0" marL="457200" rtl="0" algn="l">
              <a:lnSpc>
                <a:spcPct val="115000"/>
              </a:lnSpc>
              <a:spcBef>
                <a:spcPts val="0"/>
              </a:spcBef>
              <a:spcAft>
                <a:spcPts val="0"/>
              </a:spcAft>
              <a:buClr>
                <a:schemeClr val="dk1"/>
              </a:buClr>
              <a:buSzPts val="1600"/>
              <a:buFont typeface="Overpass Light"/>
              <a:buChar char="●"/>
            </a:pPr>
            <a:r>
              <a:rPr lang="en-US" sz="1600">
                <a:solidFill>
                  <a:schemeClr val="dk1"/>
                </a:solidFill>
                <a:latin typeface="Overpass Light"/>
                <a:ea typeface="Overpass Light"/>
                <a:cs typeface="Overpass Light"/>
                <a:sym typeface="Overpass Light"/>
              </a:rPr>
              <a:t>Symbols relationships (the base to create call trees)</a:t>
            </a:r>
            <a:endParaRPr sz="1600">
              <a:solidFill>
                <a:schemeClr val="dk1"/>
              </a:solidFill>
              <a:latin typeface="Overpass Light"/>
              <a:ea typeface="Overpass Light"/>
              <a:cs typeface="Overpass Light"/>
              <a:sym typeface="Overpass Light"/>
            </a:endParaRPr>
          </a:p>
          <a:p>
            <a:pPr indent="-330200" lvl="0" marL="457200" rtl="0" algn="l">
              <a:lnSpc>
                <a:spcPct val="115000"/>
              </a:lnSpc>
              <a:spcBef>
                <a:spcPts val="0"/>
              </a:spcBef>
              <a:spcAft>
                <a:spcPts val="0"/>
              </a:spcAft>
              <a:buClr>
                <a:schemeClr val="dk1"/>
              </a:buClr>
              <a:buSzPts val="1600"/>
              <a:buFont typeface="Overpass Light"/>
              <a:buChar char="●"/>
            </a:pPr>
            <a:r>
              <a:rPr lang="en-US" sz="1600">
                <a:solidFill>
                  <a:schemeClr val="dk1"/>
                </a:solidFill>
                <a:latin typeface="Overpass Light"/>
                <a:ea typeface="Overpass Light"/>
                <a:cs typeface="Overpass Light"/>
                <a:sym typeface="Overpass Light"/>
              </a:rPr>
              <a:t>Source code references</a:t>
            </a:r>
            <a:endParaRPr sz="1600">
              <a:solidFill>
                <a:schemeClr val="dk1"/>
              </a:solidFill>
              <a:latin typeface="Overpass Light"/>
              <a:ea typeface="Overpass Light"/>
              <a:cs typeface="Overpass Light"/>
              <a:sym typeface="Overpass Light"/>
            </a:endParaRPr>
          </a:p>
          <a:p>
            <a:pPr indent="0" lvl="0" marL="0" rtl="0" algn="l">
              <a:lnSpc>
                <a:spcPct val="115000"/>
              </a:lnSpc>
              <a:spcBef>
                <a:spcPts val="1200"/>
              </a:spcBef>
              <a:spcAft>
                <a:spcPts val="1200"/>
              </a:spcAft>
              <a:buClr>
                <a:schemeClr val="dk1"/>
              </a:buClr>
              <a:buSzPts val="1100"/>
              <a:buFont typeface="Arial"/>
              <a:buNone/>
            </a:pPr>
            <a:r>
              <a:t/>
            </a:r>
            <a:endParaRPr sz="1400"/>
          </a:p>
        </p:txBody>
      </p:sp>
      <p:sp>
        <p:nvSpPr>
          <p:cNvPr id="104" name="Google Shape;104;g2b319dcca5e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e4ac32e2d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US" sz="1400"/>
              <a:t>N</a:t>
            </a:r>
            <a:r>
              <a:rPr lang="en-US" sz="1400"/>
              <a:t>av is the tool that produce the actual diagrams:</a:t>
            </a:r>
            <a:br>
              <a:rPr lang="en-US" sz="1400"/>
            </a:br>
            <a:r>
              <a:rPr lang="en-US" sz="1400"/>
              <a:t>It requires a starting point and produces diagrams that focus on the given function.</a:t>
            </a:r>
            <a:endParaRPr sz="1400"/>
          </a:p>
        </p:txBody>
      </p:sp>
      <p:sp>
        <p:nvSpPr>
          <p:cNvPr id="110" name="Google Shape;110;g1e4ac32e2d4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b319dcca5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400"/>
              <a:t>ks_nav is akin to nav, but it opts for the web interface over the command line. While this might sound modest, there are ambitious plans in the pipeline to broaden the tool's capabilities, introducing features like diagram generation and kernel source code browsing. This tool serves as the gateway to furnish additional insights into the code, which would be challenging within the constraints of a static diagram image.</a:t>
            </a:r>
            <a:endParaRPr sz="1400"/>
          </a:p>
          <a:p>
            <a:pPr indent="0" lvl="0" marL="0" rtl="0" algn="l">
              <a:lnSpc>
                <a:spcPct val="115000"/>
              </a:lnSpc>
              <a:spcBef>
                <a:spcPts val="1200"/>
              </a:spcBef>
              <a:spcAft>
                <a:spcPts val="0"/>
              </a:spcAft>
              <a:buClr>
                <a:schemeClr val="dk1"/>
              </a:buClr>
              <a:buSzPts val="1100"/>
              <a:buFont typeface="Arial"/>
              <a:buNone/>
            </a:pPr>
            <a:r>
              <a:rPr lang="en-US" sz="1400"/>
              <a:t>As of now, the tools deliver the core functionality of nav through a web interface.</a:t>
            </a:r>
            <a:endParaRPr sz="1400"/>
          </a:p>
          <a:p>
            <a:pPr indent="0" lvl="0" marL="0" rtl="0" algn="l">
              <a:lnSpc>
                <a:spcPct val="115000"/>
              </a:lnSpc>
              <a:spcBef>
                <a:spcPts val="1200"/>
              </a:spcBef>
              <a:spcAft>
                <a:spcPts val="1200"/>
              </a:spcAft>
              <a:buClr>
                <a:schemeClr val="dk1"/>
              </a:buClr>
              <a:buSzPts val="1100"/>
              <a:buFont typeface="Arial"/>
              <a:buNone/>
            </a:pPr>
            <a:r>
              <a:t/>
            </a:r>
            <a:endParaRPr sz="1400"/>
          </a:p>
        </p:txBody>
      </p:sp>
      <p:sp>
        <p:nvSpPr>
          <p:cNvPr id="116" name="Google Shape;116;g2b319dcca5e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b319dcca5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400"/>
              <a:t>In this final slide, let's tackle some key questions that shed light on why comparing CAS and ks-nav, despite their differences, can be meaningful.</a:t>
            </a:r>
            <a:endParaRPr sz="1400"/>
          </a:p>
          <a:p>
            <a:pPr indent="-317500" lvl="0" marL="457200" rtl="0" algn="l">
              <a:lnSpc>
                <a:spcPct val="115000"/>
              </a:lnSpc>
              <a:spcBef>
                <a:spcPts val="1200"/>
              </a:spcBef>
              <a:spcAft>
                <a:spcPts val="0"/>
              </a:spcAft>
              <a:buSzPts val="1400"/>
              <a:buChar char="●"/>
            </a:pPr>
            <a:r>
              <a:rPr lang="en-US" sz="1400"/>
              <a:t>Scope:</a:t>
            </a:r>
            <a:br>
              <a:rPr lang="en-US" sz="1400"/>
            </a:br>
            <a:r>
              <a:rPr lang="en-US" sz="1400"/>
              <a:t>CAS has a broad scope, aiming to tackle all C software. ks-nav, on the other hand, aims at the Linux kernel exclusively.</a:t>
            </a:r>
            <a:endParaRPr sz="1400"/>
          </a:p>
          <a:p>
            <a:pPr indent="-317500" lvl="0" marL="457200" rtl="0" algn="l">
              <a:lnSpc>
                <a:spcPct val="115000"/>
              </a:lnSpc>
              <a:spcBef>
                <a:spcPts val="0"/>
              </a:spcBef>
              <a:spcAft>
                <a:spcPts val="0"/>
              </a:spcAft>
              <a:buSzPts val="1400"/>
              <a:buChar char="●"/>
            </a:pPr>
            <a:r>
              <a:rPr lang="en-US" sz="1400"/>
              <a:t>Goal:</a:t>
            </a:r>
            <a:br>
              <a:rPr lang="en-US" sz="1400"/>
            </a:br>
            <a:r>
              <a:rPr lang="en-US" sz="1400"/>
              <a:t>CAS sets out to assist developers in managing large code bases effectively. ks-nav is designed to aid kernel engineers in their analysis tasks.</a:t>
            </a:r>
            <a:endParaRPr sz="1400"/>
          </a:p>
          <a:p>
            <a:pPr indent="-317500" lvl="0" marL="457200" rtl="0" algn="l">
              <a:lnSpc>
                <a:spcPct val="115000"/>
              </a:lnSpc>
              <a:spcBef>
                <a:spcPts val="0"/>
              </a:spcBef>
              <a:spcAft>
                <a:spcPts val="0"/>
              </a:spcAft>
              <a:buSzPts val="1400"/>
              <a:buChar char="●"/>
            </a:pPr>
            <a:r>
              <a:rPr lang="en-US" sz="1400"/>
              <a:t>Outcome:</a:t>
            </a:r>
            <a:br>
              <a:rPr lang="en-US" sz="1400"/>
            </a:br>
            <a:r>
              <a:rPr lang="en-US" sz="1400"/>
              <a:t>CAS collects and stores data in a NoSQL database. ks-nav, while also collecting data and storing it in a structured database, this is functional to its primary objective which is to provide diagrams.</a:t>
            </a:r>
            <a:endParaRPr sz="1400"/>
          </a:p>
          <a:p>
            <a:pPr indent="-317500" lvl="0" marL="457200" rtl="0" algn="l">
              <a:lnSpc>
                <a:spcPct val="115000"/>
              </a:lnSpc>
              <a:spcBef>
                <a:spcPts val="0"/>
              </a:spcBef>
              <a:spcAft>
                <a:spcPts val="0"/>
              </a:spcAft>
              <a:buSzPts val="1400"/>
              <a:buChar char="●"/>
            </a:pPr>
            <a:r>
              <a:rPr lang="en-US" sz="1400"/>
              <a:t>Data Collection</a:t>
            </a:r>
            <a:br>
              <a:rPr lang="en-US" sz="1400"/>
            </a:br>
            <a:r>
              <a:rPr lang="en-US" sz="1400"/>
              <a:t>CAS goes about data collection by parsing the source code and employing a LKM to monitor the build process. ks-nav, in contrast, delves into the binary product of kernel compilation for its analysis.</a:t>
            </a:r>
            <a:endParaRPr sz="1400"/>
          </a:p>
          <a:p>
            <a:pPr indent="0" lvl="0" marL="0" rtl="0" algn="l">
              <a:lnSpc>
                <a:spcPct val="115000"/>
              </a:lnSpc>
              <a:spcBef>
                <a:spcPts val="1200"/>
              </a:spcBef>
              <a:spcAft>
                <a:spcPts val="1200"/>
              </a:spcAft>
              <a:buNone/>
            </a:pPr>
            <a:r>
              <a:rPr lang="en-US" sz="1400"/>
              <a:t>In essence, while both CAS and ks-nav belong to the realm of software analysis, they are fundamentally different products. </a:t>
            </a:r>
            <a:endParaRPr sz="1400"/>
          </a:p>
        </p:txBody>
      </p:sp>
      <p:sp>
        <p:nvSpPr>
          <p:cNvPr id="122" name="Google Shape;122;g2b319dcca5e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2" name="Shape 42"/>
        <p:cNvGrpSpPr/>
        <p:nvPr/>
      </p:nvGrpSpPr>
      <p:grpSpPr>
        <a:xfrm>
          <a:off x="0" y="0"/>
          <a:ext cx="0" cy="0"/>
          <a:chOff x="0" y="0"/>
          <a:chExt cx="0" cy="0"/>
        </a:xfrm>
      </p:grpSpPr>
      <p:sp>
        <p:nvSpPr>
          <p:cNvPr id="43" name="Google Shape;43;p11"/>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1"/>
          <p:cNvSpPr txBox="1"/>
          <p:nvPr>
            <p:ph idx="1" type="body"/>
          </p:nvPr>
        </p:nvSpPr>
        <p:spPr>
          <a:xfrm>
            <a:off x="457200" y="120348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1"/>
          <p:cNvSpPr txBox="1"/>
          <p:nvPr>
            <p:ph idx="2"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6" name="Shape 46"/>
        <p:cNvGrpSpPr/>
        <p:nvPr/>
      </p:nvGrpSpPr>
      <p:grpSpPr>
        <a:xfrm>
          <a:off x="0" y="0"/>
          <a:ext cx="0" cy="0"/>
          <a:chOff x="0" y="0"/>
          <a:chExt cx="0" cy="0"/>
        </a:xfrm>
      </p:grpSpPr>
      <p:sp>
        <p:nvSpPr>
          <p:cNvPr id="47" name="Google Shape;47;p1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2"/>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2"/>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2"/>
          <p:cNvSpPr txBox="1"/>
          <p:nvPr>
            <p:ph idx="4"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2" name="Shape 52"/>
        <p:cNvGrpSpPr/>
        <p:nvPr/>
      </p:nvGrpSpPr>
      <p:grpSpPr>
        <a:xfrm>
          <a:off x="0" y="0"/>
          <a:ext cx="0" cy="0"/>
          <a:chOff x="0" y="0"/>
          <a:chExt cx="0" cy="0"/>
        </a:xfrm>
      </p:grpSpPr>
      <p:sp>
        <p:nvSpPr>
          <p:cNvPr id="53" name="Google Shape;53;p13"/>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3"/>
          <p:cNvSpPr txBox="1"/>
          <p:nvPr>
            <p:ph idx="1" type="body"/>
          </p:nvPr>
        </p:nvSpPr>
        <p:spPr>
          <a:xfrm>
            <a:off x="45720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2" type="body"/>
          </p:nvPr>
        </p:nvSpPr>
        <p:spPr>
          <a:xfrm>
            <a:off x="323964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3" type="body"/>
          </p:nvPr>
        </p:nvSpPr>
        <p:spPr>
          <a:xfrm>
            <a:off x="6022080" y="120348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4" type="body"/>
          </p:nvPr>
        </p:nvSpPr>
        <p:spPr>
          <a:xfrm>
            <a:off x="45720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5" type="body"/>
          </p:nvPr>
        </p:nvSpPr>
        <p:spPr>
          <a:xfrm>
            <a:off x="323964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3"/>
          <p:cNvSpPr txBox="1"/>
          <p:nvPr>
            <p:ph idx="6" type="body"/>
          </p:nvPr>
        </p:nvSpPr>
        <p:spPr>
          <a:xfrm>
            <a:off x="6022080" y="2761920"/>
            <a:ext cx="26496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4"/>
          <p:cNvSpPr/>
          <p:nvPr/>
        </p:nvSpPr>
        <p:spPr>
          <a:xfrm>
            <a:off x="0" y="0"/>
            <a:ext cx="9144000" cy="5143500"/>
          </a:xfrm>
          <a:prstGeom prst="rect">
            <a:avLst/>
          </a:prstGeom>
          <a:solidFill>
            <a:srgbClr val="1A537A">
              <a:alpha val="490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4"/>
          <p:cNvSpPr txBox="1"/>
          <p:nvPr>
            <p:ph type="ctrTitle"/>
          </p:nvPr>
        </p:nvSpPr>
        <p:spPr>
          <a:xfrm>
            <a:off x="314225" y="970925"/>
            <a:ext cx="5403300" cy="2052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FFFFF"/>
              </a:buClr>
              <a:buSzPts val="4800"/>
              <a:buNone/>
              <a:defRPr sz="4800">
                <a:solidFill>
                  <a:srgbClr val="FFFFFF"/>
                </a:solidFill>
              </a:defRPr>
            </a:lvl1pPr>
            <a:lvl2pPr lvl="1" rtl="0" algn="ctr">
              <a:lnSpc>
                <a:spcPct val="100000"/>
              </a:lnSpc>
              <a:spcBef>
                <a:spcPts val="0"/>
              </a:spcBef>
              <a:spcAft>
                <a:spcPts val="0"/>
              </a:spcAft>
              <a:buClr>
                <a:srgbClr val="FFFFFF"/>
              </a:buClr>
              <a:buSzPts val="5200"/>
              <a:buNone/>
              <a:defRPr sz="5200">
                <a:solidFill>
                  <a:srgbClr val="FFFFFF"/>
                </a:solidFill>
              </a:defRPr>
            </a:lvl2pPr>
            <a:lvl3pPr lvl="2" rtl="0" algn="ctr">
              <a:lnSpc>
                <a:spcPct val="100000"/>
              </a:lnSpc>
              <a:spcBef>
                <a:spcPts val="0"/>
              </a:spcBef>
              <a:spcAft>
                <a:spcPts val="0"/>
              </a:spcAft>
              <a:buClr>
                <a:srgbClr val="FFFFFF"/>
              </a:buClr>
              <a:buSzPts val="5200"/>
              <a:buNone/>
              <a:defRPr sz="5200">
                <a:solidFill>
                  <a:srgbClr val="FFFFFF"/>
                </a:solidFill>
              </a:defRPr>
            </a:lvl3pPr>
            <a:lvl4pPr lvl="3" rtl="0" algn="ctr">
              <a:lnSpc>
                <a:spcPct val="100000"/>
              </a:lnSpc>
              <a:spcBef>
                <a:spcPts val="0"/>
              </a:spcBef>
              <a:spcAft>
                <a:spcPts val="0"/>
              </a:spcAft>
              <a:buClr>
                <a:srgbClr val="FFFFFF"/>
              </a:buClr>
              <a:buSzPts val="5200"/>
              <a:buNone/>
              <a:defRPr sz="5200">
                <a:solidFill>
                  <a:srgbClr val="FFFFFF"/>
                </a:solidFill>
              </a:defRPr>
            </a:lvl4pPr>
            <a:lvl5pPr lvl="4" rtl="0" algn="ctr">
              <a:lnSpc>
                <a:spcPct val="100000"/>
              </a:lnSpc>
              <a:spcBef>
                <a:spcPts val="0"/>
              </a:spcBef>
              <a:spcAft>
                <a:spcPts val="0"/>
              </a:spcAft>
              <a:buClr>
                <a:srgbClr val="FFFFFF"/>
              </a:buClr>
              <a:buSzPts val="5200"/>
              <a:buNone/>
              <a:defRPr sz="5200">
                <a:solidFill>
                  <a:srgbClr val="FFFFFF"/>
                </a:solidFill>
              </a:defRPr>
            </a:lvl5pPr>
            <a:lvl6pPr lvl="5" rtl="0" algn="ctr">
              <a:lnSpc>
                <a:spcPct val="100000"/>
              </a:lnSpc>
              <a:spcBef>
                <a:spcPts val="0"/>
              </a:spcBef>
              <a:spcAft>
                <a:spcPts val="0"/>
              </a:spcAft>
              <a:buClr>
                <a:srgbClr val="FFFFFF"/>
              </a:buClr>
              <a:buSzPts val="5200"/>
              <a:buNone/>
              <a:defRPr sz="5200">
                <a:solidFill>
                  <a:srgbClr val="FFFFFF"/>
                </a:solidFill>
              </a:defRPr>
            </a:lvl6pPr>
            <a:lvl7pPr lvl="6" rtl="0" algn="ctr">
              <a:lnSpc>
                <a:spcPct val="100000"/>
              </a:lnSpc>
              <a:spcBef>
                <a:spcPts val="0"/>
              </a:spcBef>
              <a:spcAft>
                <a:spcPts val="0"/>
              </a:spcAft>
              <a:buClr>
                <a:srgbClr val="FFFFFF"/>
              </a:buClr>
              <a:buSzPts val="5200"/>
              <a:buNone/>
              <a:defRPr sz="5200">
                <a:solidFill>
                  <a:srgbClr val="FFFFFF"/>
                </a:solidFill>
              </a:defRPr>
            </a:lvl7pPr>
            <a:lvl8pPr lvl="7" rtl="0" algn="ctr">
              <a:lnSpc>
                <a:spcPct val="100000"/>
              </a:lnSpc>
              <a:spcBef>
                <a:spcPts val="0"/>
              </a:spcBef>
              <a:spcAft>
                <a:spcPts val="0"/>
              </a:spcAft>
              <a:buClr>
                <a:srgbClr val="FFFFFF"/>
              </a:buClr>
              <a:buSzPts val="5200"/>
              <a:buNone/>
              <a:defRPr sz="5200">
                <a:solidFill>
                  <a:srgbClr val="FFFFFF"/>
                </a:solidFill>
              </a:defRPr>
            </a:lvl8pPr>
            <a:lvl9pPr lvl="8" rtl="0" algn="ctr">
              <a:lnSpc>
                <a:spcPct val="100000"/>
              </a:lnSpc>
              <a:spcBef>
                <a:spcPts val="0"/>
              </a:spcBef>
              <a:spcAft>
                <a:spcPts val="0"/>
              </a:spcAft>
              <a:buClr>
                <a:srgbClr val="FFFFFF"/>
              </a:buClr>
              <a:buSzPts val="5200"/>
              <a:buNone/>
              <a:defRPr sz="5200">
                <a:solidFill>
                  <a:srgbClr val="FFFFFF"/>
                </a:solidFill>
              </a:defRPr>
            </a:lvl9pPr>
          </a:lstStyle>
          <a:p/>
        </p:txBody>
      </p:sp>
      <p:sp>
        <p:nvSpPr>
          <p:cNvPr id="63" name="Google Shape;63;p14"/>
          <p:cNvSpPr txBox="1"/>
          <p:nvPr>
            <p:ph idx="1" type="subTitle"/>
          </p:nvPr>
        </p:nvSpPr>
        <p:spPr>
          <a:xfrm>
            <a:off x="305250" y="3150125"/>
            <a:ext cx="5403300" cy="79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2400"/>
              <a:buNone/>
              <a:defRPr sz="2400">
                <a:solidFill>
                  <a:srgbClr val="FFFFFF"/>
                </a:solidFill>
              </a:defRPr>
            </a:lvl1pPr>
            <a:lvl2pPr lvl="1" rtl="0" algn="ctr">
              <a:lnSpc>
                <a:spcPct val="100000"/>
              </a:lnSpc>
              <a:spcBef>
                <a:spcPts val="0"/>
              </a:spcBef>
              <a:spcAft>
                <a:spcPts val="0"/>
              </a:spcAft>
              <a:buClr>
                <a:srgbClr val="FFFFFF"/>
              </a:buClr>
              <a:buSzPts val="2400"/>
              <a:buNone/>
              <a:defRPr sz="2400">
                <a:solidFill>
                  <a:srgbClr val="FFFFFF"/>
                </a:solidFill>
              </a:defRPr>
            </a:lvl2pPr>
            <a:lvl3pPr lvl="2" rtl="0" algn="ctr">
              <a:lnSpc>
                <a:spcPct val="100000"/>
              </a:lnSpc>
              <a:spcBef>
                <a:spcPts val="0"/>
              </a:spcBef>
              <a:spcAft>
                <a:spcPts val="0"/>
              </a:spcAft>
              <a:buClr>
                <a:srgbClr val="FFFFFF"/>
              </a:buClr>
              <a:buSzPts val="2400"/>
              <a:buNone/>
              <a:defRPr sz="2400">
                <a:solidFill>
                  <a:srgbClr val="FFFFFF"/>
                </a:solidFill>
              </a:defRPr>
            </a:lvl3pPr>
            <a:lvl4pPr lvl="3" rtl="0" algn="ctr">
              <a:lnSpc>
                <a:spcPct val="100000"/>
              </a:lnSpc>
              <a:spcBef>
                <a:spcPts val="0"/>
              </a:spcBef>
              <a:spcAft>
                <a:spcPts val="0"/>
              </a:spcAft>
              <a:buClr>
                <a:srgbClr val="FFFFFF"/>
              </a:buClr>
              <a:buSzPts val="2400"/>
              <a:buNone/>
              <a:defRPr sz="2400">
                <a:solidFill>
                  <a:srgbClr val="FFFFFF"/>
                </a:solidFill>
              </a:defRPr>
            </a:lvl4pPr>
            <a:lvl5pPr lvl="4" rtl="0" algn="ctr">
              <a:lnSpc>
                <a:spcPct val="100000"/>
              </a:lnSpc>
              <a:spcBef>
                <a:spcPts val="0"/>
              </a:spcBef>
              <a:spcAft>
                <a:spcPts val="0"/>
              </a:spcAft>
              <a:buClr>
                <a:srgbClr val="FFFFFF"/>
              </a:buClr>
              <a:buSzPts val="2400"/>
              <a:buNone/>
              <a:defRPr sz="2400">
                <a:solidFill>
                  <a:srgbClr val="FFFFFF"/>
                </a:solidFill>
              </a:defRPr>
            </a:lvl5pPr>
            <a:lvl6pPr lvl="5" rtl="0" algn="ctr">
              <a:lnSpc>
                <a:spcPct val="100000"/>
              </a:lnSpc>
              <a:spcBef>
                <a:spcPts val="0"/>
              </a:spcBef>
              <a:spcAft>
                <a:spcPts val="0"/>
              </a:spcAft>
              <a:buClr>
                <a:srgbClr val="FFFFFF"/>
              </a:buClr>
              <a:buSzPts val="2400"/>
              <a:buNone/>
              <a:defRPr sz="2400">
                <a:solidFill>
                  <a:srgbClr val="FFFFFF"/>
                </a:solidFill>
              </a:defRPr>
            </a:lvl6pPr>
            <a:lvl7pPr lvl="6" rtl="0" algn="ctr">
              <a:lnSpc>
                <a:spcPct val="100000"/>
              </a:lnSpc>
              <a:spcBef>
                <a:spcPts val="0"/>
              </a:spcBef>
              <a:spcAft>
                <a:spcPts val="0"/>
              </a:spcAft>
              <a:buClr>
                <a:srgbClr val="FFFFFF"/>
              </a:buClr>
              <a:buSzPts val="2400"/>
              <a:buNone/>
              <a:defRPr sz="2400">
                <a:solidFill>
                  <a:srgbClr val="FFFFFF"/>
                </a:solidFill>
              </a:defRPr>
            </a:lvl7pPr>
            <a:lvl8pPr lvl="7" rtl="0" algn="ctr">
              <a:lnSpc>
                <a:spcPct val="100000"/>
              </a:lnSpc>
              <a:spcBef>
                <a:spcPts val="0"/>
              </a:spcBef>
              <a:spcAft>
                <a:spcPts val="0"/>
              </a:spcAft>
              <a:buClr>
                <a:srgbClr val="FFFFFF"/>
              </a:buClr>
              <a:buSzPts val="2400"/>
              <a:buNone/>
              <a:defRPr sz="2400">
                <a:solidFill>
                  <a:srgbClr val="FFFFFF"/>
                </a:solidFill>
              </a:defRPr>
            </a:lvl8pPr>
            <a:lvl9pPr lvl="8" rtl="0" algn="ctr">
              <a:lnSpc>
                <a:spcPct val="100000"/>
              </a:lnSpc>
              <a:spcBef>
                <a:spcPts val="0"/>
              </a:spcBef>
              <a:spcAft>
                <a:spcPts val="0"/>
              </a:spcAft>
              <a:buClr>
                <a:srgbClr val="FFFFFF"/>
              </a:buClr>
              <a:buSzPts val="2400"/>
              <a:buNone/>
              <a:defRPr sz="2400">
                <a:solidFill>
                  <a:srgbClr val="FFFFFF"/>
                </a:solidFill>
              </a:defRPr>
            </a:lvl9pPr>
          </a:lstStyle>
          <a:p/>
        </p:txBody>
      </p:sp>
      <p:pic>
        <p:nvPicPr>
          <p:cNvPr id="64" name="Google Shape;64;p14"/>
          <p:cNvPicPr preferRelativeResize="0"/>
          <p:nvPr/>
        </p:nvPicPr>
        <p:blipFill rotWithShape="1">
          <a:blip r:embed="rId3">
            <a:alphaModFix/>
          </a:blip>
          <a:srcRect b="10698" l="0" r="0" t="11607"/>
          <a:stretch/>
        </p:blipFill>
        <p:spPr>
          <a:xfrm>
            <a:off x="5791846" y="1269521"/>
            <a:ext cx="3352151" cy="260445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5"/>
          <p:cNvSpPr/>
          <p:nvPr/>
        </p:nvSpPr>
        <p:spPr>
          <a:xfrm>
            <a:off x="0" y="0"/>
            <a:ext cx="9144000" cy="5143500"/>
          </a:xfrm>
          <a:prstGeom prst="rect">
            <a:avLst/>
          </a:prstGeom>
          <a:solidFill>
            <a:srgbClr val="1A537A">
              <a:alpha val="733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None/>
              <a:defRPr sz="3600">
                <a:solidFill>
                  <a:srgbClr val="FFFFFF"/>
                </a:solidFill>
              </a:defRPr>
            </a:lvl1pPr>
            <a:lvl2pPr lvl="1" rtl="0" algn="ctr">
              <a:lnSpc>
                <a:spcPct val="100000"/>
              </a:lnSpc>
              <a:spcBef>
                <a:spcPts val="0"/>
              </a:spcBef>
              <a:spcAft>
                <a:spcPts val="0"/>
              </a:spcAft>
              <a:buClr>
                <a:srgbClr val="FFFFFF"/>
              </a:buClr>
              <a:buSzPts val="3600"/>
              <a:buNone/>
              <a:defRPr sz="3600">
                <a:solidFill>
                  <a:srgbClr val="FFFFFF"/>
                </a:solidFill>
              </a:defRPr>
            </a:lvl2pPr>
            <a:lvl3pPr lvl="2" rtl="0" algn="ctr">
              <a:lnSpc>
                <a:spcPct val="100000"/>
              </a:lnSpc>
              <a:spcBef>
                <a:spcPts val="0"/>
              </a:spcBef>
              <a:spcAft>
                <a:spcPts val="0"/>
              </a:spcAft>
              <a:buClr>
                <a:srgbClr val="FFFFFF"/>
              </a:buClr>
              <a:buSzPts val="3600"/>
              <a:buNone/>
              <a:defRPr sz="3600">
                <a:solidFill>
                  <a:srgbClr val="FFFFFF"/>
                </a:solidFill>
              </a:defRPr>
            </a:lvl3pPr>
            <a:lvl4pPr lvl="3" rtl="0" algn="ctr">
              <a:lnSpc>
                <a:spcPct val="100000"/>
              </a:lnSpc>
              <a:spcBef>
                <a:spcPts val="0"/>
              </a:spcBef>
              <a:spcAft>
                <a:spcPts val="0"/>
              </a:spcAft>
              <a:buClr>
                <a:srgbClr val="FFFFFF"/>
              </a:buClr>
              <a:buSzPts val="3600"/>
              <a:buNone/>
              <a:defRPr sz="3600">
                <a:solidFill>
                  <a:srgbClr val="FFFFFF"/>
                </a:solidFill>
              </a:defRPr>
            </a:lvl4pPr>
            <a:lvl5pPr lvl="4" rtl="0" algn="ctr">
              <a:lnSpc>
                <a:spcPct val="100000"/>
              </a:lnSpc>
              <a:spcBef>
                <a:spcPts val="0"/>
              </a:spcBef>
              <a:spcAft>
                <a:spcPts val="0"/>
              </a:spcAft>
              <a:buClr>
                <a:srgbClr val="FFFFFF"/>
              </a:buClr>
              <a:buSzPts val="3600"/>
              <a:buNone/>
              <a:defRPr sz="3600">
                <a:solidFill>
                  <a:srgbClr val="FFFFFF"/>
                </a:solidFill>
              </a:defRPr>
            </a:lvl5pPr>
            <a:lvl6pPr lvl="5" rtl="0" algn="ctr">
              <a:lnSpc>
                <a:spcPct val="100000"/>
              </a:lnSpc>
              <a:spcBef>
                <a:spcPts val="0"/>
              </a:spcBef>
              <a:spcAft>
                <a:spcPts val="0"/>
              </a:spcAft>
              <a:buClr>
                <a:srgbClr val="FFFFFF"/>
              </a:buClr>
              <a:buSzPts val="3600"/>
              <a:buNone/>
              <a:defRPr sz="3600">
                <a:solidFill>
                  <a:srgbClr val="FFFFFF"/>
                </a:solidFill>
              </a:defRPr>
            </a:lvl6pPr>
            <a:lvl7pPr lvl="6" rtl="0" algn="ctr">
              <a:lnSpc>
                <a:spcPct val="100000"/>
              </a:lnSpc>
              <a:spcBef>
                <a:spcPts val="0"/>
              </a:spcBef>
              <a:spcAft>
                <a:spcPts val="0"/>
              </a:spcAft>
              <a:buClr>
                <a:srgbClr val="FFFFFF"/>
              </a:buClr>
              <a:buSzPts val="3600"/>
              <a:buNone/>
              <a:defRPr sz="3600">
                <a:solidFill>
                  <a:srgbClr val="FFFFFF"/>
                </a:solidFill>
              </a:defRPr>
            </a:lvl7pPr>
            <a:lvl8pPr lvl="7" rtl="0" algn="ctr">
              <a:lnSpc>
                <a:spcPct val="100000"/>
              </a:lnSpc>
              <a:spcBef>
                <a:spcPts val="0"/>
              </a:spcBef>
              <a:spcAft>
                <a:spcPts val="0"/>
              </a:spcAft>
              <a:buClr>
                <a:srgbClr val="FFFFFF"/>
              </a:buClr>
              <a:buSzPts val="3600"/>
              <a:buNone/>
              <a:defRPr sz="3600">
                <a:solidFill>
                  <a:srgbClr val="FFFFFF"/>
                </a:solidFill>
              </a:defRPr>
            </a:lvl8pPr>
            <a:lvl9pPr lvl="8" rtl="0" algn="ctr">
              <a:lnSpc>
                <a:spcPct val="100000"/>
              </a:lnSpc>
              <a:spcBef>
                <a:spcPts val="0"/>
              </a:spcBef>
              <a:spcAft>
                <a:spcPts val="0"/>
              </a:spcAft>
              <a:buClr>
                <a:srgbClr val="FFFFFF"/>
              </a:buClr>
              <a:buSzPts val="3600"/>
              <a:buNone/>
              <a:defRPr sz="3600">
                <a:solidFill>
                  <a:srgbClr val="FFFFFF"/>
                </a:solidFill>
              </a:defRPr>
            </a:lvl9pPr>
          </a:lstStyle>
          <a:p/>
        </p:txBody>
      </p:sp>
      <p:sp>
        <p:nvSpPr>
          <p:cNvPr id="68" name="Google Shape;68;p15"/>
          <p:cNvSpPr txBox="1"/>
          <p:nvPr>
            <p:ph idx="12" type="sldNum"/>
          </p:nvPr>
        </p:nvSpPr>
        <p:spPr>
          <a:xfrm>
            <a:off x="8352650" y="4916400"/>
            <a:ext cx="746400" cy="2022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69" name="Google Shape;69;p15"/>
          <p:cNvPicPr preferRelativeResize="0"/>
          <p:nvPr/>
        </p:nvPicPr>
        <p:blipFill rotWithShape="1">
          <a:blip r:embed="rId3">
            <a:alphaModFix/>
          </a:blip>
          <a:srcRect b="10698" l="0" r="0" t="11607"/>
          <a:stretch/>
        </p:blipFill>
        <p:spPr>
          <a:xfrm>
            <a:off x="7447125" y="101750"/>
            <a:ext cx="1620675" cy="125917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 name="Shape 1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4"/>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8" name="Shape 18"/>
        <p:cNvGrpSpPr/>
        <p:nvPr/>
      </p:nvGrpSpPr>
      <p:grpSpPr>
        <a:xfrm>
          <a:off x="0" y="0"/>
          <a:ext cx="0" cy="0"/>
          <a:chOff x="0" y="0"/>
          <a:chExt cx="0" cy="0"/>
        </a:xfrm>
      </p:grpSpPr>
      <p:sp>
        <p:nvSpPr>
          <p:cNvPr id="19" name="Google Shape;19;p5"/>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1" name="Shape 21"/>
        <p:cNvGrpSpPr/>
        <p:nvPr/>
      </p:nvGrpSpPr>
      <p:grpSpPr>
        <a:xfrm>
          <a:off x="0" y="0"/>
          <a:ext cx="0" cy="0"/>
          <a:chOff x="0" y="0"/>
          <a:chExt cx="0" cy="0"/>
        </a:xfrm>
      </p:grpSpPr>
      <p:sp>
        <p:nvSpPr>
          <p:cNvPr id="22" name="Google Shape;22;p6"/>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6"/>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 name="Google Shape;24;p6"/>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5" name="Shape 25"/>
        <p:cNvGrpSpPr/>
        <p:nvPr/>
      </p:nvGrpSpPr>
      <p:grpSpPr>
        <a:xfrm>
          <a:off x="0" y="0"/>
          <a:ext cx="0" cy="0"/>
          <a:chOff x="0" y="0"/>
          <a:chExt cx="0" cy="0"/>
        </a:xfrm>
      </p:grpSpPr>
      <p:sp>
        <p:nvSpPr>
          <p:cNvPr id="26" name="Google Shape;26;p7"/>
          <p:cNvSpPr txBox="1"/>
          <p:nvPr>
            <p:ph idx="1" type="subTitle"/>
          </p:nvPr>
        </p:nvSpPr>
        <p:spPr>
          <a:xfrm>
            <a:off x="311760" y="444960"/>
            <a:ext cx="8520120" cy="26546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7" name="Shape 27"/>
        <p:cNvGrpSpPr/>
        <p:nvPr/>
      </p:nvGrpSpPr>
      <p:grpSpPr>
        <a:xfrm>
          <a:off x="0" y="0"/>
          <a:ext cx="0" cy="0"/>
          <a:chOff x="0" y="0"/>
          <a:chExt cx="0" cy="0"/>
        </a:xfrm>
      </p:grpSpPr>
      <p:sp>
        <p:nvSpPr>
          <p:cNvPr id="28" name="Google Shape;28;p8"/>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8"/>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8"/>
          <p:cNvSpPr txBox="1"/>
          <p:nvPr>
            <p:ph idx="2" type="body"/>
          </p:nvPr>
        </p:nvSpPr>
        <p:spPr>
          <a:xfrm>
            <a:off x="467424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8"/>
          <p:cNvSpPr txBox="1"/>
          <p:nvPr>
            <p:ph idx="3" type="body"/>
          </p:nvPr>
        </p:nvSpPr>
        <p:spPr>
          <a:xfrm>
            <a:off x="45720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2" name="Shape 32"/>
        <p:cNvGrpSpPr/>
        <p:nvPr/>
      </p:nvGrpSpPr>
      <p:grpSpPr>
        <a:xfrm>
          <a:off x="0" y="0"/>
          <a:ext cx="0" cy="0"/>
          <a:chOff x="0" y="0"/>
          <a:chExt cx="0" cy="0"/>
        </a:xfrm>
      </p:grpSpPr>
      <p:sp>
        <p:nvSpPr>
          <p:cNvPr id="33" name="Google Shape;33;p9"/>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9"/>
          <p:cNvSpPr txBox="1"/>
          <p:nvPr>
            <p:ph idx="1" type="body"/>
          </p:nvPr>
        </p:nvSpPr>
        <p:spPr>
          <a:xfrm>
            <a:off x="457200" y="1203480"/>
            <a:ext cx="4015800" cy="29829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9"/>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9"/>
          <p:cNvSpPr txBox="1"/>
          <p:nvPr>
            <p:ph idx="3" type="body"/>
          </p:nvPr>
        </p:nvSpPr>
        <p:spPr>
          <a:xfrm>
            <a:off x="4674240" y="276192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7" name="Shape 37"/>
        <p:cNvGrpSpPr/>
        <p:nvPr/>
      </p:nvGrpSpPr>
      <p:grpSpPr>
        <a:xfrm>
          <a:off x="0" y="0"/>
          <a:ext cx="0" cy="0"/>
          <a:chOff x="0" y="0"/>
          <a:chExt cx="0" cy="0"/>
        </a:xfrm>
      </p:grpSpPr>
      <p:sp>
        <p:nvSpPr>
          <p:cNvPr id="38" name="Google Shape;38;p10"/>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0"/>
          <p:cNvSpPr txBox="1"/>
          <p:nvPr>
            <p:ph idx="1" type="body"/>
          </p:nvPr>
        </p:nvSpPr>
        <p:spPr>
          <a:xfrm>
            <a:off x="45720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0"/>
          <p:cNvSpPr txBox="1"/>
          <p:nvPr>
            <p:ph idx="2" type="body"/>
          </p:nvPr>
        </p:nvSpPr>
        <p:spPr>
          <a:xfrm>
            <a:off x="4674240" y="1203480"/>
            <a:ext cx="401580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0"/>
          <p:cNvSpPr txBox="1"/>
          <p:nvPr>
            <p:ph idx="3" type="body"/>
          </p:nvPr>
        </p:nvSpPr>
        <p:spPr>
          <a:xfrm>
            <a:off x="457200" y="2761920"/>
            <a:ext cx="8229240" cy="14227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p:nvPr/>
        </p:nvSpPr>
        <p:spPr>
          <a:xfrm>
            <a:off x="333000" y="4575240"/>
            <a:ext cx="3897720" cy="3355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rgbClr val="1D1C1D"/>
                </a:solidFill>
                <a:latin typeface="Arial"/>
                <a:ea typeface="Arial"/>
                <a:cs typeface="Arial"/>
                <a:sym typeface="Arial"/>
              </a:rPr>
              <a:t>Work in Progress -  License: CC-BY-4.0</a:t>
            </a:r>
            <a:endParaRPr b="0" i="0" sz="1000" u="none" cap="none" strike="noStrike">
              <a:latin typeface="Arial"/>
              <a:ea typeface="Arial"/>
              <a:cs typeface="Arial"/>
              <a:sym typeface="Arial"/>
            </a:endParaRPr>
          </a:p>
        </p:txBody>
      </p:sp>
      <p:sp>
        <p:nvSpPr>
          <p:cNvPr id="7" name="Google Shape;7;p1"/>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p1"/>
          <p:cNvSpPr/>
          <p:nvPr/>
        </p:nvSpPr>
        <p:spPr>
          <a:xfrm>
            <a:off x="360" y="4891680"/>
            <a:ext cx="9143640" cy="251640"/>
          </a:xfrm>
          <a:prstGeom prst="rect">
            <a:avLst/>
          </a:prstGeom>
          <a:gradFill>
            <a:gsLst>
              <a:gs pos="0">
                <a:srgbClr val="1993B4"/>
              </a:gs>
              <a:gs pos="100000">
                <a:srgbClr val="0E104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txBox="1"/>
          <p:nvPr>
            <p:ph idx="12" type="sldNum"/>
          </p:nvPr>
        </p:nvSpPr>
        <p:spPr>
          <a:xfrm>
            <a:off x="8638560" y="4892760"/>
            <a:ext cx="504720" cy="25164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pic>
        <p:nvPicPr>
          <p:cNvPr id="10" name="Google Shape;10;p1"/>
          <p:cNvPicPr preferRelativeResize="0"/>
          <p:nvPr/>
        </p:nvPicPr>
        <p:blipFill rotWithShape="1">
          <a:blip r:embed="rId1">
            <a:alphaModFix/>
          </a:blip>
          <a:srcRect b="29684" l="0" r="0" t="0"/>
          <a:stretch/>
        </p:blipFill>
        <p:spPr>
          <a:xfrm>
            <a:off x="8098560" y="4388400"/>
            <a:ext cx="959400" cy="435240"/>
          </a:xfrm>
          <a:prstGeom prst="rect">
            <a:avLst/>
          </a:prstGeom>
          <a:noFill/>
          <a:ln>
            <a:noFill/>
          </a:ln>
        </p:spPr>
      </p:pic>
      <p:sp>
        <p:nvSpPr>
          <p:cNvPr id="11" name="Google Shape;11;p1"/>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nvSpPr>
        <p:spPr>
          <a:xfrm>
            <a:off x="311760" y="444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2800">
                <a:solidFill>
                  <a:srgbClr val="434343"/>
                </a:solidFill>
              </a:rPr>
              <a:t>Samsung CAS vs ks-nav</a:t>
            </a:r>
            <a:endParaRPr sz="2800">
              <a:solidFill>
                <a:srgbClr val="434343"/>
              </a:solidFill>
            </a:endParaRPr>
          </a:p>
        </p:txBody>
      </p:sp>
      <p:graphicFrame>
        <p:nvGraphicFramePr>
          <p:cNvPr id="75" name="Google Shape;75;p16"/>
          <p:cNvGraphicFramePr/>
          <p:nvPr/>
        </p:nvGraphicFramePr>
        <p:xfrm>
          <a:off x="311750" y="1090175"/>
          <a:ext cx="3000000" cy="3000000"/>
        </p:xfrm>
        <a:graphic>
          <a:graphicData uri="http://schemas.openxmlformats.org/drawingml/2006/table">
            <a:tbl>
              <a:tblPr>
                <a:noFill/>
                <a:tableStyleId>{EE882506-9955-4FC0-826C-0826E4258F63}</a:tableStyleId>
              </a:tblPr>
              <a:tblGrid>
                <a:gridCol w="964525"/>
                <a:gridCol w="3109525"/>
                <a:gridCol w="4445950"/>
              </a:tblGrid>
              <a:tr h="311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CAS</a:t>
                      </a:r>
                      <a:endParaRPr/>
                    </a:p>
                  </a:txBody>
                  <a:tcPr marT="91425" marB="91425" marR="91425" marL="91425"/>
                </a:tc>
                <a:tc>
                  <a:txBody>
                    <a:bodyPr/>
                    <a:lstStyle/>
                    <a:p>
                      <a:pPr indent="0" lvl="0" marL="0" rtl="0" algn="l">
                        <a:spcBef>
                          <a:spcPts val="0"/>
                        </a:spcBef>
                        <a:spcAft>
                          <a:spcPts val="0"/>
                        </a:spcAft>
                        <a:buNone/>
                      </a:pPr>
                      <a:r>
                        <a:rPr lang="en-US"/>
                        <a:t>ks-nav</a:t>
                      </a:r>
                      <a:endParaRPr/>
                    </a:p>
                  </a:txBody>
                  <a:tcPr marT="91425" marB="91425" marR="91425" marL="91425"/>
                </a:tc>
              </a:tr>
              <a:tr h="364500">
                <a:tc>
                  <a:txBody>
                    <a:bodyPr/>
                    <a:lstStyle/>
                    <a:p>
                      <a:pPr indent="0" lvl="0" marL="0" rtl="0" algn="l">
                        <a:spcBef>
                          <a:spcPts val="0"/>
                        </a:spcBef>
                        <a:spcAft>
                          <a:spcPts val="0"/>
                        </a:spcAft>
                        <a:buNone/>
                      </a:pPr>
                      <a:r>
                        <a:rPr lang="en-US"/>
                        <a:t>Overview</a:t>
                      </a:r>
                      <a:endParaRPr/>
                    </a:p>
                  </a:txBody>
                  <a:tcPr marT="91425" marB="91425" marR="91425" marL="91425"/>
                </a:tc>
                <a:tc>
                  <a:txBody>
                    <a:bodyPr/>
                    <a:lstStyle/>
                    <a:p>
                      <a:pPr indent="0" lvl="0" marL="0" rtl="0" algn="l">
                        <a:spcBef>
                          <a:spcPts val="0"/>
                        </a:spcBef>
                        <a:spcAft>
                          <a:spcPts val="0"/>
                        </a:spcAft>
                        <a:buNone/>
                      </a:pPr>
                      <a:r>
                        <a:rPr lang="en-US"/>
                        <a:t>CAS, a software suite for large source code maintenance, offers two tools generating metainfo. These tools cover build-related and source code-related information.</a:t>
                      </a:r>
                      <a:endParaRPr/>
                    </a:p>
                  </a:txBody>
                  <a:tcPr marT="91425" marB="91425" marR="91425" marL="91425"/>
                </a:tc>
                <a:tc>
                  <a:txBody>
                    <a:bodyPr/>
                    <a:lstStyle/>
                    <a:p>
                      <a:pPr indent="0" lvl="0" marL="0" rtl="0" algn="l">
                        <a:spcBef>
                          <a:spcPts val="0"/>
                        </a:spcBef>
                        <a:spcAft>
                          <a:spcPts val="0"/>
                        </a:spcAft>
                        <a:buNone/>
                      </a:pPr>
                      <a:r>
                        <a:rPr lang="en-US"/>
                        <a:t>ks-nav, a tool for Linux kernel analysis for generating call tree graphs and user-friendly web interface for interactive static analysis. It aids Linux kernel experts by offering detailed diagrams showcasing functional module interactions within the kernel.</a:t>
                      </a:r>
                      <a:endParaRPr/>
                    </a:p>
                  </a:txBody>
                  <a:tcPr marT="91425" marB="91425" marR="91425" marL="91425"/>
                </a:tc>
              </a:tr>
              <a:tr h="100000">
                <a:tc>
                  <a:txBody>
                    <a:bodyPr/>
                    <a:lstStyle/>
                    <a:p>
                      <a:pPr indent="0" lvl="0" marL="0" rtl="0" algn="l">
                        <a:spcBef>
                          <a:spcPts val="0"/>
                        </a:spcBef>
                        <a:spcAft>
                          <a:spcPts val="0"/>
                        </a:spcAft>
                        <a:buNone/>
                      </a:pPr>
                      <a:r>
                        <a:rPr lang="en-US"/>
                        <a:t>Tools</a:t>
                      </a:r>
                      <a:endParaRPr/>
                    </a:p>
                  </a:txBody>
                  <a:tcPr marT="91425" marB="91425" marR="91425" marL="91425"/>
                </a:tc>
                <a:tc>
                  <a:txBody>
                    <a:bodyPr/>
                    <a:lstStyle/>
                    <a:p>
                      <a:pPr indent="0" lvl="0" marL="0" rtl="0" algn="l">
                        <a:spcBef>
                          <a:spcPts val="0"/>
                        </a:spcBef>
                        <a:spcAft>
                          <a:spcPts val="0"/>
                        </a:spcAft>
                        <a:buNone/>
                      </a:pPr>
                      <a:r>
                        <a:rPr lang="en-US"/>
                        <a:t>2: (BAS, FTDB)</a:t>
                      </a:r>
                      <a:endParaRPr/>
                    </a:p>
                  </a:txBody>
                  <a:tcPr marT="91425" marB="91425" marR="91425" marL="91425"/>
                </a:tc>
                <a:tc>
                  <a:txBody>
                    <a:bodyPr/>
                    <a:lstStyle/>
                    <a:p>
                      <a:pPr indent="0" lvl="0" marL="0" rtl="0" algn="l">
                        <a:spcBef>
                          <a:spcPts val="0"/>
                        </a:spcBef>
                        <a:spcAft>
                          <a:spcPts val="0"/>
                        </a:spcAft>
                        <a:buNone/>
                      </a:pPr>
                      <a:r>
                        <a:rPr lang="en-US"/>
                        <a:t>3: (kern_bin_db, nav, nav_web)</a:t>
                      </a:r>
                      <a:endParaRPr/>
                    </a:p>
                  </a:txBody>
                  <a:tcPr marT="91425" marB="91425" marR="91425" marL="91425"/>
                </a:tc>
              </a:tr>
              <a:tr h="100000">
                <a:tc>
                  <a:txBody>
                    <a:bodyPr/>
                    <a:lstStyle/>
                    <a:p>
                      <a:pPr indent="0" lvl="0" marL="0" rtl="0" algn="l">
                        <a:spcBef>
                          <a:spcPts val="0"/>
                        </a:spcBef>
                        <a:spcAft>
                          <a:spcPts val="0"/>
                        </a:spcAft>
                        <a:buNone/>
                      </a:pPr>
                      <a:r>
                        <a:rPr lang="en-US"/>
                        <a:t>Deps</a:t>
                      </a:r>
                      <a:endParaRPr/>
                    </a:p>
                  </a:txBody>
                  <a:tcPr marT="91425" marB="91425" marR="91425" marL="91425"/>
                </a:tc>
                <a:tc>
                  <a:txBody>
                    <a:bodyPr/>
                    <a:lstStyle/>
                    <a:p>
                      <a:pPr indent="0" lvl="0" marL="0" rtl="0" algn="l">
                        <a:spcBef>
                          <a:spcPts val="0"/>
                        </a:spcBef>
                        <a:spcAft>
                          <a:spcPts val="0"/>
                        </a:spcAft>
                        <a:buNone/>
                      </a:pPr>
                      <a:r>
                        <a:rPr lang="en-US"/>
                        <a:t>(Python, LLVM, RapidJSON)</a:t>
                      </a:r>
                      <a:endParaRPr/>
                    </a:p>
                  </a:txBody>
                  <a:tcPr marT="91425" marB="91425" marR="91425" marL="91425"/>
                </a:tc>
                <a:tc>
                  <a:txBody>
                    <a:bodyPr/>
                    <a:lstStyle/>
                    <a:p>
                      <a:pPr indent="0" lvl="0" marL="0" rtl="0" algn="l">
                        <a:spcBef>
                          <a:spcPts val="0"/>
                        </a:spcBef>
                        <a:spcAft>
                          <a:spcPts val="0"/>
                        </a:spcAft>
                        <a:buNone/>
                      </a:pPr>
                      <a:r>
                        <a:rPr lang="en-US"/>
                        <a:t>(Radare2, binutils, Graphviz)</a:t>
                      </a:r>
                      <a:endParaRPr/>
                    </a:p>
                  </a:txBody>
                  <a:tcPr marT="91425" marB="91425" marR="91425" marL="91425"/>
                </a:tc>
              </a:tr>
              <a:tr h="100000">
                <a:tc>
                  <a:txBody>
                    <a:bodyPr/>
                    <a:lstStyle/>
                    <a:p>
                      <a:pPr indent="0" lvl="0" marL="0" rtl="0" algn="l">
                        <a:spcBef>
                          <a:spcPts val="0"/>
                        </a:spcBef>
                        <a:spcAft>
                          <a:spcPts val="0"/>
                        </a:spcAft>
                        <a:buNone/>
                      </a:pPr>
                      <a:r>
                        <a:rPr lang="en-US"/>
                        <a:t>input</a:t>
                      </a:r>
                      <a:endParaRPr/>
                    </a:p>
                  </a:txBody>
                  <a:tcPr marT="91425" marB="91425" marR="91425" marL="91425"/>
                </a:tc>
                <a:tc>
                  <a:txBody>
                    <a:bodyPr/>
                    <a:lstStyle/>
                    <a:p>
                      <a:pPr indent="0" lvl="0" marL="0" rtl="0" algn="l">
                        <a:spcBef>
                          <a:spcPts val="0"/>
                        </a:spcBef>
                        <a:spcAft>
                          <a:spcPts val="0"/>
                        </a:spcAft>
                        <a:buNone/>
                      </a:pPr>
                      <a:r>
                        <a:rPr lang="en-US"/>
                        <a:t>Software build tree</a:t>
                      </a:r>
                      <a:endParaRPr/>
                    </a:p>
                  </a:txBody>
                  <a:tcPr marT="91425" marB="91425" marR="91425" marL="91425"/>
                </a:tc>
                <a:tc>
                  <a:txBody>
                    <a:bodyPr/>
                    <a:lstStyle/>
                    <a:p>
                      <a:pPr indent="0" lvl="0" marL="0" rtl="0" algn="l">
                        <a:spcBef>
                          <a:spcPts val="0"/>
                        </a:spcBef>
                        <a:spcAft>
                          <a:spcPts val="0"/>
                        </a:spcAft>
                        <a:buNone/>
                      </a:pPr>
                      <a:r>
                        <a:rPr lang="en-US"/>
                        <a:t>Linux Kernel build tree</a:t>
                      </a:r>
                      <a:endParaRPr/>
                    </a:p>
                  </a:txBody>
                  <a:tcPr marT="91425" marB="91425" marR="91425" marL="91425"/>
                </a:tc>
              </a:tr>
              <a:tr h="100000">
                <a:tc>
                  <a:txBody>
                    <a:bodyPr/>
                    <a:lstStyle/>
                    <a:p>
                      <a:pPr indent="0" lvl="0" marL="0" rtl="0" algn="l">
                        <a:spcBef>
                          <a:spcPts val="0"/>
                        </a:spcBef>
                        <a:spcAft>
                          <a:spcPts val="0"/>
                        </a:spcAft>
                        <a:buNone/>
                      </a:pPr>
                      <a:r>
                        <a:rPr lang="en-US"/>
                        <a:t>output</a:t>
                      </a:r>
                      <a:endParaRPr/>
                    </a:p>
                  </a:txBody>
                  <a:tcPr marT="91425" marB="91425" marR="91425" marL="91425"/>
                </a:tc>
                <a:tc>
                  <a:txBody>
                    <a:bodyPr/>
                    <a:lstStyle/>
                    <a:p>
                      <a:pPr indent="0" lvl="0" marL="0" rtl="0" algn="l">
                        <a:spcBef>
                          <a:spcPts val="0"/>
                        </a:spcBef>
                        <a:spcAft>
                          <a:spcPts val="0"/>
                        </a:spcAft>
                        <a:buNone/>
                      </a:pPr>
                      <a:r>
                        <a:rPr lang="en-US">
                          <a:solidFill>
                            <a:schemeClr val="dk1"/>
                          </a:solidFill>
                        </a:rPr>
                        <a:t>Metainfo</a:t>
                      </a:r>
                      <a:r>
                        <a:rPr lang="en-US"/>
                        <a:t> (JSON, DB Document)</a:t>
                      </a:r>
                      <a:endParaRPr/>
                    </a:p>
                  </a:txBody>
                  <a:tcPr marT="91425" marB="91425" marR="91425" marL="91425"/>
                </a:tc>
                <a:tc>
                  <a:txBody>
                    <a:bodyPr/>
                    <a:lstStyle/>
                    <a:p>
                      <a:pPr indent="0" lvl="0" marL="0" rtl="0" algn="l">
                        <a:spcBef>
                          <a:spcPts val="0"/>
                        </a:spcBef>
                        <a:spcAft>
                          <a:spcPts val="0"/>
                        </a:spcAft>
                        <a:buNone/>
                      </a:pPr>
                      <a:r>
                        <a:rPr lang="en-US"/>
                        <a:t>Metainfo (DB relational, diagrams)</a:t>
                      </a:r>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nvSpPr>
        <p:spPr>
          <a:xfrm>
            <a:off x="311760" y="444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2800">
                <a:solidFill>
                  <a:srgbClr val="434343"/>
                </a:solidFill>
              </a:rPr>
              <a:t>CAS - Overview</a:t>
            </a:r>
            <a:endParaRPr sz="2800">
              <a:solidFill>
                <a:srgbClr val="434343"/>
              </a:solidFill>
            </a:endParaRPr>
          </a:p>
        </p:txBody>
      </p:sp>
      <p:pic>
        <p:nvPicPr>
          <p:cNvPr id="81" name="Google Shape;81;p17"/>
          <p:cNvPicPr preferRelativeResize="0"/>
          <p:nvPr/>
        </p:nvPicPr>
        <p:blipFill>
          <a:blip r:embed="rId3">
            <a:alphaModFix/>
          </a:blip>
          <a:stretch>
            <a:fillRect/>
          </a:stretch>
        </p:blipFill>
        <p:spPr>
          <a:xfrm>
            <a:off x="3773400" y="1252524"/>
            <a:ext cx="5267026" cy="2865950"/>
          </a:xfrm>
          <a:prstGeom prst="rect">
            <a:avLst/>
          </a:prstGeom>
          <a:noFill/>
          <a:ln>
            <a:noFill/>
          </a:ln>
        </p:spPr>
      </p:pic>
      <p:sp>
        <p:nvSpPr>
          <p:cNvPr id="82" name="Google Shape;82;p17"/>
          <p:cNvSpPr txBox="1"/>
          <p:nvPr/>
        </p:nvSpPr>
        <p:spPr>
          <a:xfrm>
            <a:off x="311750" y="1252525"/>
            <a:ext cx="3461700" cy="997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US" sz="1600">
                <a:latin typeface="Overpass Light"/>
                <a:ea typeface="Overpass Light"/>
                <a:cs typeface="Overpass Light"/>
                <a:sym typeface="Overpass Light"/>
              </a:rPr>
              <a:t>Build Awareness Service (BAS)</a:t>
            </a:r>
            <a:endParaRPr sz="1600">
              <a:latin typeface="Overpass Light"/>
              <a:ea typeface="Overpass Light"/>
              <a:cs typeface="Overpass Light"/>
              <a:sym typeface="Overpass Light"/>
            </a:endParaRPr>
          </a:p>
          <a:p>
            <a:pPr indent="-330200" lvl="0" marL="4572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Function/Type Database (FTDB)</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nvSpPr>
        <p:spPr>
          <a:xfrm>
            <a:off x="311760" y="444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2800">
                <a:solidFill>
                  <a:srgbClr val="434343"/>
                </a:solidFill>
              </a:rPr>
              <a:t>CAS - BAS</a:t>
            </a:r>
            <a:endParaRPr sz="2800">
              <a:solidFill>
                <a:srgbClr val="434343"/>
              </a:solidFill>
            </a:endParaRPr>
          </a:p>
        </p:txBody>
      </p:sp>
      <p:sp>
        <p:nvSpPr>
          <p:cNvPr id="88" name="Google Shape;88;p18"/>
          <p:cNvSpPr txBox="1"/>
          <p:nvPr/>
        </p:nvSpPr>
        <p:spPr>
          <a:xfrm>
            <a:off x="311750" y="1252525"/>
            <a:ext cx="8648700" cy="1563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US" sz="1600">
                <a:latin typeface="Overpass Light"/>
                <a:ea typeface="Overpass Light"/>
                <a:cs typeface="Overpass Light"/>
                <a:sym typeface="Overpass Light"/>
              </a:rPr>
              <a:t>Collects information related to the </a:t>
            </a:r>
            <a:r>
              <a:rPr lang="en-US" sz="1600">
                <a:solidFill>
                  <a:srgbClr val="1993B4"/>
                </a:solidFill>
                <a:latin typeface="Overpass Light"/>
                <a:ea typeface="Overpass Light"/>
                <a:cs typeface="Overpass Light"/>
                <a:sym typeface="Overpass Light"/>
              </a:rPr>
              <a:t>software build</a:t>
            </a:r>
            <a:r>
              <a:rPr lang="en-US" sz="1600">
                <a:latin typeface="Overpass Light"/>
                <a:ea typeface="Overpass Light"/>
                <a:cs typeface="Overpass Light"/>
                <a:sym typeface="Overpass Light"/>
              </a:rPr>
              <a:t>:</a:t>
            </a:r>
            <a:endParaRPr sz="1600">
              <a:latin typeface="Overpass Light"/>
              <a:ea typeface="Overpass Light"/>
              <a:cs typeface="Overpass Light"/>
              <a:sym typeface="Overpass Light"/>
            </a:endParaRPr>
          </a:p>
          <a:p>
            <a:pPr indent="-330200" lvl="1" marL="914400" rtl="0" algn="l">
              <a:lnSpc>
                <a:spcPct val="115000"/>
              </a:lnSpc>
              <a:spcBef>
                <a:spcPts val="0"/>
              </a:spcBef>
              <a:spcAft>
                <a:spcPts val="0"/>
              </a:spcAft>
              <a:buSzPts val="1600"/>
              <a:buFont typeface="Overpass Light"/>
              <a:buChar char="○"/>
            </a:pPr>
            <a:r>
              <a:rPr lang="en-US" sz="1600">
                <a:solidFill>
                  <a:schemeClr val="dk1"/>
                </a:solidFill>
                <a:latin typeface="Overpass Light"/>
                <a:ea typeface="Overpass Light"/>
                <a:cs typeface="Overpass Light"/>
                <a:sym typeface="Overpass Light"/>
              </a:rPr>
              <a:t>Compilers and build tools </a:t>
            </a:r>
            <a:endParaRPr sz="1600">
              <a:solidFill>
                <a:schemeClr val="dk1"/>
              </a:solidFill>
              <a:latin typeface="Overpass Light"/>
              <a:ea typeface="Overpass Light"/>
              <a:cs typeface="Overpass Light"/>
              <a:sym typeface="Overpass Light"/>
            </a:endParaRPr>
          </a:p>
          <a:p>
            <a:pPr indent="-330200" lvl="1" marL="914400" rtl="0" algn="l">
              <a:lnSpc>
                <a:spcPct val="115000"/>
              </a:lnSpc>
              <a:spcBef>
                <a:spcPts val="0"/>
              </a:spcBef>
              <a:spcAft>
                <a:spcPts val="0"/>
              </a:spcAft>
              <a:buClr>
                <a:schemeClr val="dk1"/>
              </a:buClr>
              <a:buSzPts val="1600"/>
              <a:buFont typeface="Overpass Light"/>
              <a:buChar char="○"/>
            </a:pPr>
            <a:r>
              <a:rPr lang="en-US" sz="1600">
                <a:solidFill>
                  <a:schemeClr val="dk1"/>
                </a:solidFill>
                <a:latin typeface="Overpass Light"/>
                <a:ea typeface="Overpass Light"/>
                <a:cs typeface="Overpass Light"/>
                <a:sym typeface="Overpass Light"/>
              </a:rPr>
              <a:t>Source files used</a:t>
            </a:r>
            <a:endParaRPr sz="1600">
              <a:solidFill>
                <a:schemeClr val="dk1"/>
              </a:solidFill>
              <a:latin typeface="Overpass Light"/>
              <a:ea typeface="Overpass Light"/>
              <a:cs typeface="Overpass Light"/>
              <a:sym typeface="Overpass Light"/>
            </a:endParaRPr>
          </a:p>
          <a:p>
            <a:pPr indent="-330200" lvl="1" marL="914400" rtl="0" algn="l">
              <a:lnSpc>
                <a:spcPct val="115000"/>
              </a:lnSpc>
              <a:spcBef>
                <a:spcPts val="0"/>
              </a:spcBef>
              <a:spcAft>
                <a:spcPts val="0"/>
              </a:spcAft>
              <a:buClr>
                <a:schemeClr val="dk1"/>
              </a:buClr>
              <a:buSzPts val="1600"/>
              <a:buFont typeface="Overpass Light"/>
              <a:buChar char="○"/>
            </a:pPr>
            <a:r>
              <a:rPr lang="en-US" sz="1600">
                <a:solidFill>
                  <a:schemeClr val="dk1"/>
                </a:solidFill>
                <a:latin typeface="Overpass Light"/>
                <a:ea typeface="Overpass Light"/>
                <a:cs typeface="Overpass Light"/>
                <a:sym typeface="Overpass Light"/>
              </a:rPr>
              <a:t>Makefiles used</a:t>
            </a:r>
            <a:endParaRPr sz="1600">
              <a:solidFill>
                <a:schemeClr val="dk1"/>
              </a:solidFill>
              <a:latin typeface="Overpass Light"/>
              <a:ea typeface="Overpass Light"/>
              <a:cs typeface="Overpass Light"/>
              <a:sym typeface="Overpass Light"/>
            </a:endParaRPr>
          </a:p>
          <a:p>
            <a:pPr indent="-330200" lvl="1" marL="914400" rtl="0" algn="l">
              <a:lnSpc>
                <a:spcPct val="115000"/>
              </a:lnSpc>
              <a:spcBef>
                <a:spcPts val="0"/>
              </a:spcBef>
              <a:spcAft>
                <a:spcPts val="0"/>
              </a:spcAft>
              <a:buClr>
                <a:schemeClr val="dk1"/>
              </a:buClr>
              <a:buSzPts val="1600"/>
              <a:buFont typeface="Overpass Light"/>
              <a:buChar char="○"/>
            </a:pPr>
            <a:r>
              <a:rPr lang="en-US" sz="1600">
                <a:solidFill>
                  <a:schemeClr val="dk1"/>
                </a:solidFill>
                <a:latin typeface="Overpass Light"/>
                <a:ea typeface="Overpass Light"/>
                <a:cs typeface="Overpass Light"/>
                <a:sym typeface="Overpass Light"/>
              </a:rPr>
              <a:t>Build times statistics</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nvSpPr>
        <p:spPr>
          <a:xfrm>
            <a:off x="311760" y="444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2800">
                <a:solidFill>
                  <a:srgbClr val="434343"/>
                </a:solidFill>
              </a:rPr>
              <a:t>CAS - FTDB</a:t>
            </a:r>
            <a:endParaRPr sz="2800">
              <a:solidFill>
                <a:srgbClr val="434343"/>
              </a:solidFill>
            </a:endParaRPr>
          </a:p>
        </p:txBody>
      </p:sp>
      <p:sp>
        <p:nvSpPr>
          <p:cNvPr id="94" name="Google Shape;94;p19"/>
          <p:cNvSpPr txBox="1"/>
          <p:nvPr/>
        </p:nvSpPr>
        <p:spPr>
          <a:xfrm>
            <a:off x="311750" y="1252525"/>
            <a:ext cx="8648700" cy="1563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US" sz="1600">
                <a:solidFill>
                  <a:schemeClr val="dk1"/>
                </a:solidFill>
                <a:latin typeface="Overpass Light"/>
                <a:ea typeface="Overpass Light"/>
                <a:cs typeface="Overpass Light"/>
                <a:sym typeface="Overpass Light"/>
              </a:rPr>
              <a:t>Collects information related to the </a:t>
            </a:r>
            <a:r>
              <a:rPr lang="en-US" sz="1600">
                <a:solidFill>
                  <a:srgbClr val="1993B4"/>
                </a:solidFill>
                <a:latin typeface="Overpass Light"/>
                <a:ea typeface="Overpass Light"/>
                <a:cs typeface="Overpass Light"/>
                <a:sym typeface="Overpass Light"/>
              </a:rPr>
              <a:t>source code</a:t>
            </a:r>
            <a:r>
              <a:rPr lang="en-US" sz="1600">
                <a:solidFill>
                  <a:schemeClr val="dk1"/>
                </a:solidFill>
                <a:latin typeface="Overpass Light"/>
                <a:ea typeface="Overpass Light"/>
                <a:cs typeface="Overpass Light"/>
                <a:sym typeface="Overpass Light"/>
              </a:rPr>
              <a:t>.</a:t>
            </a:r>
            <a:endParaRPr sz="1600">
              <a:solidFill>
                <a:schemeClr val="dk1"/>
              </a:solidFill>
              <a:latin typeface="Overpass Light"/>
              <a:ea typeface="Overpass Light"/>
              <a:cs typeface="Overpass Light"/>
              <a:sym typeface="Overpass Light"/>
            </a:endParaRPr>
          </a:p>
          <a:p>
            <a:pPr indent="-330200" lvl="1" marL="9144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Function and types</a:t>
            </a:r>
            <a:endParaRPr sz="1600">
              <a:latin typeface="Overpass Light"/>
              <a:ea typeface="Overpass Light"/>
              <a:cs typeface="Overpass Light"/>
              <a:sym typeface="Overpass Light"/>
            </a:endParaRPr>
          </a:p>
          <a:p>
            <a:pPr indent="-330200" lvl="1" marL="9144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Function signatures, return types and variables</a:t>
            </a:r>
            <a:endParaRPr sz="1600">
              <a:latin typeface="Overpass Light"/>
              <a:ea typeface="Overpass Light"/>
              <a:cs typeface="Overpass Light"/>
              <a:sym typeface="Overpass Light"/>
            </a:endParaRPr>
          </a:p>
          <a:p>
            <a:pPr indent="-330200" lvl="1" marL="9144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Calls relations</a:t>
            </a:r>
            <a:endParaRPr sz="1600">
              <a:latin typeface="Overpass Light"/>
              <a:ea typeface="Overpass Light"/>
              <a:cs typeface="Overpass Light"/>
              <a:sym typeface="Overpass Light"/>
            </a:endParaRPr>
          </a:p>
          <a:p>
            <a:pPr indent="-330200" lvl="1" marL="9144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Preprocessor related informations</a:t>
            </a:r>
            <a:endParaRPr sz="1600">
              <a:latin typeface="Overpass Light"/>
              <a:ea typeface="Overpass Light"/>
              <a:cs typeface="Overpass Light"/>
              <a:sym typeface="Overpas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nvSpPr>
        <p:spPr>
          <a:xfrm>
            <a:off x="311760" y="444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2800">
                <a:solidFill>
                  <a:srgbClr val="434343"/>
                </a:solidFill>
              </a:rPr>
              <a:t>ks-nav - Overview</a:t>
            </a:r>
            <a:endParaRPr sz="2800">
              <a:solidFill>
                <a:srgbClr val="434343"/>
              </a:solidFill>
            </a:endParaRPr>
          </a:p>
        </p:txBody>
      </p:sp>
      <p:pic>
        <p:nvPicPr>
          <p:cNvPr id="100" name="Google Shape;100;p20"/>
          <p:cNvPicPr preferRelativeResize="0"/>
          <p:nvPr/>
        </p:nvPicPr>
        <p:blipFill>
          <a:blip r:embed="rId3">
            <a:alphaModFix/>
          </a:blip>
          <a:stretch>
            <a:fillRect/>
          </a:stretch>
        </p:blipFill>
        <p:spPr>
          <a:xfrm>
            <a:off x="5221650" y="807688"/>
            <a:ext cx="3785075" cy="3528124"/>
          </a:xfrm>
          <a:prstGeom prst="rect">
            <a:avLst/>
          </a:prstGeom>
          <a:noFill/>
          <a:ln>
            <a:noFill/>
          </a:ln>
        </p:spPr>
      </p:pic>
      <p:sp>
        <p:nvSpPr>
          <p:cNvPr id="101" name="Google Shape;101;p20"/>
          <p:cNvSpPr txBox="1"/>
          <p:nvPr/>
        </p:nvSpPr>
        <p:spPr>
          <a:xfrm>
            <a:off x="311750" y="1252525"/>
            <a:ext cx="4909800" cy="997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US" sz="1600">
                <a:latin typeface="Overpass Light"/>
                <a:ea typeface="Overpass Light"/>
                <a:cs typeface="Overpass Light"/>
                <a:sym typeface="Overpass Light"/>
              </a:rPr>
              <a:t>kern_bin_db</a:t>
            </a:r>
            <a:endParaRPr sz="1600">
              <a:latin typeface="Overpass Light"/>
              <a:ea typeface="Overpass Light"/>
              <a:cs typeface="Overpass Light"/>
              <a:sym typeface="Overpass Light"/>
            </a:endParaRPr>
          </a:p>
          <a:p>
            <a:pPr indent="-330200" lvl="0" marL="4572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nav</a:t>
            </a:r>
            <a:endParaRPr sz="1600">
              <a:latin typeface="Overpass Light"/>
              <a:ea typeface="Overpass Light"/>
              <a:cs typeface="Overpass Light"/>
              <a:sym typeface="Overpass Light"/>
            </a:endParaRPr>
          </a:p>
          <a:p>
            <a:pPr indent="-330200" lvl="0" marL="4572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nav_web</a:t>
            </a:r>
            <a:endParaRPr sz="1600">
              <a:latin typeface="Overpass Light"/>
              <a:ea typeface="Overpass Light"/>
              <a:cs typeface="Overpass Light"/>
              <a:sym typeface="Overpas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nvSpPr>
        <p:spPr>
          <a:xfrm>
            <a:off x="311760" y="444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2800">
                <a:solidFill>
                  <a:srgbClr val="434343"/>
                </a:solidFill>
              </a:rPr>
              <a:t>ks-nav - kern_bin_db</a:t>
            </a:r>
            <a:endParaRPr sz="2800">
              <a:solidFill>
                <a:srgbClr val="434343"/>
              </a:solidFill>
            </a:endParaRPr>
          </a:p>
        </p:txBody>
      </p:sp>
      <p:sp>
        <p:nvSpPr>
          <p:cNvPr id="107" name="Google Shape;107;p21"/>
          <p:cNvSpPr txBox="1"/>
          <p:nvPr/>
        </p:nvSpPr>
        <p:spPr>
          <a:xfrm>
            <a:off x="311750" y="1252525"/>
            <a:ext cx="8648700" cy="3263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US" sz="1600">
                <a:latin typeface="Overpass Light"/>
                <a:ea typeface="Overpass Light"/>
                <a:cs typeface="Overpass Light"/>
                <a:sym typeface="Overpass Light"/>
              </a:rPr>
              <a:t>Command line tool</a:t>
            </a:r>
            <a:endParaRPr sz="1600">
              <a:latin typeface="Overpass Light"/>
              <a:ea typeface="Overpass Light"/>
              <a:cs typeface="Overpass Light"/>
              <a:sym typeface="Overpass Light"/>
            </a:endParaRPr>
          </a:p>
          <a:p>
            <a:pPr indent="-317500" lvl="0" marL="457200" rtl="0" algn="l">
              <a:lnSpc>
                <a:spcPct val="115000"/>
              </a:lnSpc>
              <a:spcBef>
                <a:spcPts val="0"/>
              </a:spcBef>
              <a:spcAft>
                <a:spcPts val="0"/>
              </a:spcAft>
              <a:buSzPts val="1400"/>
              <a:buChar char="●"/>
            </a:pPr>
            <a:r>
              <a:rPr lang="en-US" sz="1600">
                <a:latin typeface="Overpass Light"/>
                <a:ea typeface="Overpass Light"/>
                <a:cs typeface="Overpass Light"/>
                <a:sym typeface="Overpass Light"/>
              </a:rPr>
              <a:t>Analyzes </a:t>
            </a:r>
            <a:r>
              <a:rPr lang="en-US" sz="1600">
                <a:solidFill>
                  <a:srgbClr val="1993B4"/>
                </a:solidFill>
                <a:latin typeface="Overpass Light"/>
                <a:ea typeface="Overpass Light"/>
                <a:cs typeface="Overpass Light"/>
                <a:sym typeface="Overpass Light"/>
              </a:rPr>
              <a:t>kernel image</a:t>
            </a:r>
            <a:r>
              <a:rPr lang="en-US" sz="1600">
                <a:latin typeface="Overpass Light"/>
                <a:ea typeface="Overpass Light"/>
                <a:cs typeface="Overpass Light"/>
                <a:sym typeface="Overpass Light"/>
              </a:rPr>
              <a:t> (vmlinux ELF) to extract the </a:t>
            </a:r>
            <a:r>
              <a:rPr lang="en-US" sz="1600">
                <a:solidFill>
                  <a:srgbClr val="1993B4"/>
                </a:solidFill>
                <a:latin typeface="Overpass Light"/>
                <a:ea typeface="Overpass Light"/>
                <a:cs typeface="Overpass Light"/>
                <a:sym typeface="Overpass Light"/>
              </a:rPr>
              <a:t>function call trees</a:t>
            </a:r>
            <a:r>
              <a:rPr lang="en-US" sz="1600">
                <a:latin typeface="Overpass Light"/>
                <a:ea typeface="Overpass Light"/>
                <a:cs typeface="Overpass Light"/>
                <a:sym typeface="Overpass Light"/>
              </a:rPr>
              <a:t>.</a:t>
            </a:r>
            <a:endParaRPr sz="1600">
              <a:latin typeface="Overpass Light"/>
              <a:ea typeface="Overpass Light"/>
              <a:cs typeface="Overpass Light"/>
              <a:sym typeface="Overpass Light"/>
            </a:endParaRPr>
          </a:p>
          <a:p>
            <a:pPr indent="-330200" lvl="0" marL="4572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Fetches complementary informations from </a:t>
            </a:r>
            <a:r>
              <a:rPr lang="en-US" sz="1600">
                <a:solidFill>
                  <a:srgbClr val="1993B4"/>
                </a:solidFill>
                <a:latin typeface="Overpass Light"/>
                <a:ea typeface="Overpass Light"/>
                <a:cs typeface="Overpass Light"/>
                <a:sym typeface="Overpass Light"/>
              </a:rPr>
              <a:t>DWARF debug info</a:t>
            </a:r>
            <a:r>
              <a:rPr lang="en-US" sz="1600">
                <a:latin typeface="Overpass Light"/>
                <a:ea typeface="Overpass Light"/>
                <a:cs typeface="Overpass Light"/>
                <a:sym typeface="Overpass Light"/>
              </a:rPr>
              <a:t>.</a:t>
            </a:r>
            <a:endParaRPr sz="1600">
              <a:latin typeface="Overpass Light"/>
              <a:ea typeface="Overpass Light"/>
              <a:cs typeface="Overpass Light"/>
              <a:sym typeface="Overpass Light"/>
            </a:endParaRPr>
          </a:p>
          <a:p>
            <a:pPr indent="-330200" lvl="0" marL="4572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Fetches subsystems </a:t>
            </a:r>
            <a:r>
              <a:rPr lang="en-US" sz="1600">
                <a:latin typeface="Overpass Light"/>
                <a:ea typeface="Overpass Light"/>
                <a:cs typeface="Overpass Light"/>
                <a:sym typeface="Overpass Light"/>
              </a:rPr>
              <a:t>hierarchy</a:t>
            </a:r>
            <a:r>
              <a:rPr lang="en-US" sz="1600">
                <a:latin typeface="Overpass Light"/>
                <a:ea typeface="Overpass Light"/>
                <a:cs typeface="Overpass Light"/>
                <a:sym typeface="Overpass Light"/>
              </a:rPr>
              <a:t> correlating sources files and </a:t>
            </a:r>
            <a:r>
              <a:rPr lang="en-US" sz="1600">
                <a:solidFill>
                  <a:srgbClr val="1993B4"/>
                </a:solidFill>
                <a:latin typeface="Overpass Light"/>
                <a:ea typeface="Overpass Light"/>
                <a:cs typeface="Overpass Light"/>
                <a:sym typeface="Overpass Light"/>
              </a:rPr>
              <a:t>MAINTAINERS</a:t>
            </a:r>
            <a:r>
              <a:rPr lang="en-US" sz="1600">
                <a:latin typeface="Overpass Light"/>
                <a:ea typeface="Overpass Light"/>
                <a:cs typeface="Overpass Light"/>
                <a:sym typeface="Overpass Light"/>
              </a:rPr>
              <a:t> contents.</a:t>
            </a:r>
            <a:endParaRPr sz="1600">
              <a:latin typeface="Overpass Light"/>
              <a:ea typeface="Overpass Light"/>
              <a:cs typeface="Overpass Light"/>
              <a:sym typeface="Overpass Light"/>
            </a:endParaRPr>
          </a:p>
          <a:p>
            <a:pPr indent="-330200" lvl="0" marL="4572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Fills relational database with extracted info:</a:t>
            </a:r>
            <a:endParaRPr sz="1600">
              <a:latin typeface="Overpass Light"/>
              <a:ea typeface="Overpass Light"/>
              <a:cs typeface="Overpass Light"/>
              <a:sym typeface="Overpass Light"/>
            </a:endParaRPr>
          </a:p>
          <a:p>
            <a:pPr indent="-330200" lvl="1" marL="9144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Symbols</a:t>
            </a:r>
            <a:endParaRPr sz="1600">
              <a:latin typeface="Overpass Light"/>
              <a:ea typeface="Overpass Light"/>
              <a:cs typeface="Overpass Light"/>
              <a:sym typeface="Overpass Light"/>
            </a:endParaRPr>
          </a:p>
          <a:p>
            <a:pPr indent="-330200" lvl="1" marL="9144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Subsystems</a:t>
            </a:r>
            <a:endParaRPr sz="1600">
              <a:latin typeface="Overpass Light"/>
              <a:ea typeface="Overpass Light"/>
              <a:cs typeface="Overpass Light"/>
              <a:sym typeface="Overpass Light"/>
            </a:endParaRPr>
          </a:p>
          <a:p>
            <a:pPr indent="-330200" lvl="1" marL="9144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Kernel configuration</a:t>
            </a:r>
            <a:endParaRPr sz="1600">
              <a:latin typeface="Overpass Light"/>
              <a:ea typeface="Overpass Light"/>
              <a:cs typeface="Overpass Light"/>
              <a:sym typeface="Overpass Light"/>
            </a:endParaRPr>
          </a:p>
          <a:p>
            <a:pPr indent="-330200" lvl="1" marL="9144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Symbols relationships (the base to create call trees)</a:t>
            </a:r>
            <a:endParaRPr sz="1600">
              <a:latin typeface="Overpass Light"/>
              <a:ea typeface="Overpass Light"/>
              <a:cs typeface="Overpass Light"/>
              <a:sym typeface="Overpass Light"/>
            </a:endParaRPr>
          </a:p>
          <a:p>
            <a:pPr indent="-330200" lvl="1" marL="9144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Source code references</a:t>
            </a:r>
            <a:endParaRPr sz="1600">
              <a:latin typeface="Overpass Light"/>
              <a:ea typeface="Overpass Light"/>
              <a:cs typeface="Overpass Light"/>
              <a:sym typeface="Overpass Light"/>
            </a:endParaRPr>
          </a:p>
          <a:p>
            <a:pPr indent="0" lvl="0" marL="0" rtl="0" algn="l">
              <a:lnSpc>
                <a:spcPct val="115000"/>
              </a:lnSpc>
              <a:spcBef>
                <a:spcPts val="0"/>
              </a:spcBef>
              <a:spcAft>
                <a:spcPts val="0"/>
              </a:spcAft>
              <a:buNone/>
            </a:pPr>
            <a:r>
              <a:t/>
            </a:r>
            <a:endParaRPr sz="1600">
              <a:latin typeface="Overpass Light"/>
              <a:ea typeface="Overpass Light"/>
              <a:cs typeface="Overpass Light"/>
              <a:sym typeface="Overpas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nvSpPr>
        <p:spPr>
          <a:xfrm>
            <a:off x="311760" y="444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2800">
                <a:solidFill>
                  <a:srgbClr val="434343"/>
                </a:solidFill>
              </a:rPr>
              <a:t>ks-nav - nav</a:t>
            </a:r>
            <a:endParaRPr sz="2800">
              <a:solidFill>
                <a:srgbClr val="434343"/>
              </a:solidFill>
            </a:endParaRPr>
          </a:p>
        </p:txBody>
      </p:sp>
      <p:sp>
        <p:nvSpPr>
          <p:cNvPr id="113" name="Google Shape;113;p22"/>
          <p:cNvSpPr txBox="1"/>
          <p:nvPr/>
        </p:nvSpPr>
        <p:spPr>
          <a:xfrm>
            <a:off x="311750" y="1252525"/>
            <a:ext cx="8648700" cy="2696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US" sz="1600">
                <a:latin typeface="Overpass Light"/>
                <a:ea typeface="Overpass Light"/>
                <a:cs typeface="Overpass Light"/>
                <a:sym typeface="Overpass Light"/>
              </a:rPr>
              <a:t>Command line tool.</a:t>
            </a:r>
            <a:endParaRPr sz="1600">
              <a:latin typeface="Overpass Light"/>
              <a:ea typeface="Overpass Light"/>
              <a:cs typeface="Overpass Light"/>
              <a:sym typeface="Overpass Light"/>
            </a:endParaRPr>
          </a:p>
          <a:p>
            <a:pPr indent="-317500" lvl="0" marL="457200" rtl="0" algn="l">
              <a:lnSpc>
                <a:spcPct val="115000"/>
              </a:lnSpc>
              <a:spcBef>
                <a:spcPts val="0"/>
              </a:spcBef>
              <a:spcAft>
                <a:spcPts val="0"/>
              </a:spcAft>
              <a:buSzPts val="1400"/>
              <a:buChar char="●"/>
            </a:pPr>
            <a:r>
              <a:rPr lang="en-US" sz="1600">
                <a:latin typeface="Overpass Light"/>
                <a:ea typeface="Overpass Light"/>
                <a:cs typeface="Overpass Light"/>
                <a:sym typeface="Overpass Light"/>
              </a:rPr>
              <a:t>Uses the database to create static diagrams.</a:t>
            </a:r>
            <a:endParaRPr sz="1600">
              <a:latin typeface="Overpass Light"/>
              <a:ea typeface="Overpass Light"/>
              <a:cs typeface="Overpass Light"/>
              <a:sym typeface="Overpass Light"/>
            </a:endParaRPr>
          </a:p>
          <a:p>
            <a:pPr indent="-330200" lvl="1" marL="914400" rtl="0" algn="l">
              <a:lnSpc>
                <a:spcPct val="115000"/>
              </a:lnSpc>
              <a:spcBef>
                <a:spcPts val="0"/>
              </a:spcBef>
              <a:spcAft>
                <a:spcPts val="0"/>
              </a:spcAft>
              <a:buSzPts val="1600"/>
              <a:buFont typeface="Overpass Light"/>
              <a:buChar char="○"/>
            </a:pPr>
            <a:r>
              <a:rPr lang="en-US" sz="1600">
                <a:solidFill>
                  <a:schemeClr val="dk1"/>
                </a:solidFill>
                <a:latin typeface="Overpass Light"/>
                <a:ea typeface="Overpass Light"/>
                <a:cs typeface="Overpass Light"/>
                <a:sym typeface="Overpass Light"/>
              </a:rPr>
              <a:t>Selects</a:t>
            </a:r>
            <a:r>
              <a:rPr lang="en-US" sz="1600">
                <a:solidFill>
                  <a:srgbClr val="1993B4"/>
                </a:solidFill>
                <a:latin typeface="Overpass Light"/>
                <a:ea typeface="Overpass Light"/>
                <a:cs typeface="Overpass Light"/>
                <a:sym typeface="Overpass Light"/>
              </a:rPr>
              <a:t> modes view</a:t>
            </a:r>
            <a:r>
              <a:rPr lang="en-US" sz="1600">
                <a:latin typeface="Overpass Light"/>
                <a:ea typeface="Overpass Light"/>
                <a:cs typeface="Overpass Light"/>
                <a:sym typeface="Overpass Light"/>
              </a:rPr>
              <a:t>:</a:t>
            </a:r>
            <a:endParaRPr sz="1600">
              <a:latin typeface="Overpass Light"/>
              <a:ea typeface="Overpass Light"/>
              <a:cs typeface="Overpass Light"/>
              <a:sym typeface="Overpass Light"/>
            </a:endParaRPr>
          </a:p>
          <a:p>
            <a:pPr indent="-330200" lvl="2" marL="13716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Functions call trees.</a:t>
            </a:r>
            <a:endParaRPr sz="1600">
              <a:latin typeface="Overpass Light"/>
              <a:ea typeface="Overpass Light"/>
              <a:cs typeface="Overpass Light"/>
              <a:sym typeface="Overpass Light"/>
            </a:endParaRPr>
          </a:p>
          <a:p>
            <a:pPr indent="-330200" lvl="2" marL="13716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Subsystem dependencies.</a:t>
            </a:r>
            <a:endParaRPr sz="1600">
              <a:latin typeface="Overpass Light"/>
              <a:ea typeface="Overpass Light"/>
              <a:cs typeface="Overpass Light"/>
              <a:sym typeface="Overpass Light"/>
            </a:endParaRPr>
          </a:p>
          <a:p>
            <a:pPr indent="-330200" lvl="2" marL="13716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Subsystem transition actions.</a:t>
            </a:r>
            <a:endParaRPr sz="1600">
              <a:latin typeface="Overpass Light"/>
              <a:ea typeface="Overpass Light"/>
              <a:cs typeface="Overpass Light"/>
              <a:sym typeface="Overpass Light"/>
            </a:endParaRPr>
          </a:p>
          <a:p>
            <a:pPr indent="-330200" lvl="1" marL="9144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Applies </a:t>
            </a:r>
            <a:r>
              <a:rPr lang="en-US" sz="1600">
                <a:solidFill>
                  <a:srgbClr val="1993B4"/>
                </a:solidFill>
                <a:latin typeface="Overpass Light"/>
                <a:ea typeface="Overpass Light"/>
                <a:cs typeface="Overpass Light"/>
                <a:sym typeface="Overpass Light"/>
              </a:rPr>
              <a:t>filters</a:t>
            </a:r>
            <a:r>
              <a:rPr lang="en-US" sz="1600">
                <a:latin typeface="Overpass Light"/>
                <a:ea typeface="Overpass Light"/>
                <a:cs typeface="Overpass Light"/>
                <a:sym typeface="Overpass Light"/>
              </a:rPr>
              <a:t>:</a:t>
            </a:r>
            <a:endParaRPr sz="1600">
              <a:latin typeface="Overpass Light"/>
              <a:ea typeface="Overpass Light"/>
              <a:cs typeface="Overpass Light"/>
              <a:sym typeface="Overpass Light"/>
            </a:endParaRPr>
          </a:p>
          <a:p>
            <a:pPr indent="-330200" lvl="2" marL="13716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Do not expand functions.</a:t>
            </a:r>
            <a:endParaRPr sz="1600">
              <a:latin typeface="Overpass Light"/>
              <a:ea typeface="Overpass Light"/>
              <a:cs typeface="Overpass Light"/>
              <a:sym typeface="Overpass Light"/>
            </a:endParaRPr>
          </a:p>
          <a:p>
            <a:pPr indent="-330200" lvl="2" marL="13716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Do not include functions.</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nvSpPr>
        <p:spPr>
          <a:xfrm>
            <a:off x="311760" y="444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2800">
                <a:solidFill>
                  <a:srgbClr val="434343"/>
                </a:solidFill>
              </a:rPr>
              <a:t>ks-nav - nav_web</a:t>
            </a:r>
            <a:endParaRPr sz="2800">
              <a:solidFill>
                <a:srgbClr val="434343"/>
              </a:solidFill>
            </a:endParaRPr>
          </a:p>
        </p:txBody>
      </p:sp>
      <p:sp>
        <p:nvSpPr>
          <p:cNvPr id="119" name="Google Shape;119;p23"/>
          <p:cNvSpPr txBox="1"/>
          <p:nvPr/>
        </p:nvSpPr>
        <p:spPr>
          <a:xfrm>
            <a:off x="311750" y="1252525"/>
            <a:ext cx="8648700" cy="997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US" sz="1600">
                <a:latin typeface="Overpass Light"/>
                <a:ea typeface="Overpass Light"/>
                <a:cs typeface="Overpass Light"/>
                <a:sym typeface="Overpass Light"/>
              </a:rPr>
              <a:t>Provides a </a:t>
            </a:r>
            <a:r>
              <a:rPr lang="en-US" sz="1600">
                <a:solidFill>
                  <a:srgbClr val="1993B4"/>
                </a:solidFill>
                <a:latin typeface="Overpass Light"/>
                <a:ea typeface="Overpass Light"/>
                <a:cs typeface="Overpass Light"/>
                <a:sym typeface="Overpass Light"/>
              </a:rPr>
              <a:t>web interface</a:t>
            </a:r>
            <a:r>
              <a:rPr lang="en-US" sz="1600">
                <a:latin typeface="Overpass Light"/>
                <a:ea typeface="Overpass Light"/>
                <a:cs typeface="Overpass Light"/>
                <a:sym typeface="Overpass Light"/>
              </a:rPr>
              <a:t> to interact with diagrams.</a:t>
            </a:r>
            <a:endParaRPr sz="1600">
              <a:latin typeface="Overpass Light"/>
              <a:ea typeface="Overpass Light"/>
              <a:cs typeface="Overpass Light"/>
              <a:sym typeface="Overpass Light"/>
            </a:endParaRPr>
          </a:p>
          <a:p>
            <a:pPr indent="-330200" lvl="0" marL="4572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Allows to </a:t>
            </a:r>
            <a:r>
              <a:rPr lang="en-US" sz="1600">
                <a:solidFill>
                  <a:srgbClr val="1993B4"/>
                </a:solidFill>
                <a:latin typeface="Overpass Light"/>
                <a:ea typeface="Overpass Light"/>
                <a:cs typeface="Overpass Light"/>
                <a:sym typeface="Overpass Light"/>
              </a:rPr>
              <a:t>select view</a:t>
            </a:r>
            <a:r>
              <a:rPr lang="en-US" sz="1600">
                <a:latin typeface="Overpass Light"/>
                <a:ea typeface="Overpass Light"/>
                <a:cs typeface="Overpass Light"/>
                <a:sym typeface="Overpass Light"/>
              </a:rPr>
              <a:t> modes</a:t>
            </a:r>
            <a:r>
              <a:rPr lang="en-US" sz="1600">
                <a:solidFill>
                  <a:schemeClr val="dk1"/>
                </a:solidFill>
                <a:latin typeface="Overpass Light"/>
                <a:ea typeface="Overpass Light"/>
                <a:cs typeface="Overpass Light"/>
                <a:sym typeface="Overpass Light"/>
              </a:rPr>
              <a:t>.</a:t>
            </a:r>
            <a:endParaRPr sz="1600">
              <a:latin typeface="Overpass Light"/>
              <a:ea typeface="Overpass Light"/>
              <a:cs typeface="Overpass Light"/>
              <a:sym typeface="Overpass Light"/>
            </a:endParaRPr>
          </a:p>
          <a:p>
            <a:pPr indent="-330200" lvl="0" marL="457200" rtl="0" algn="l">
              <a:lnSpc>
                <a:spcPct val="115000"/>
              </a:lnSpc>
              <a:spcBef>
                <a:spcPts val="0"/>
              </a:spcBef>
              <a:spcAft>
                <a:spcPts val="0"/>
              </a:spcAft>
              <a:buSzPts val="1600"/>
              <a:buFont typeface="Overpass Light"/>
              <a:buChar char="●"/>
            </a:pPr>
            <a:r>
              <a:rPr lang="en-US" sz="1600">
                <a:latin typeface="Overpass Light"/>
                <a:ea typeface="Overpass Light"/>
                <a:cs typeface="Overpass Light"/>
                <a:sym typeface="Overpass Light"/>
              </a:rPr>
              <a:t>Allows to </a:t>
            </a:r>
            <a:r>
              <a:rPr lang="en-US" sz="1600">
                <a:solidFill>
                  <a:srgbClr val="1993B4"/>
                </a:solidFill>
                <a:latin typeface="Overpass Light"/>
                <a:ea typeface="Overpass Light"/>
                <a:cs typeface="Overpass Light"/>
                <a:sym typeface="Overpass Light"/>
              </a:rPr>
              <a:t>apply</a:t>
            </a:r>
            <a:r>
              <a:rPr lang="en-US" sz="1600">
                <a:solidFill>
                  <a:srgbClr val="1993B4"/>
                </a:solidFill>
                <a:latin typeface="Overpass Light"/>
                <a:ea typeface="Overpass Light"/>
                <a:cs typeface="Overpass Light"/>
                <a:sym typeface="Overpass Light"/>
              </a:rPr>
              <a:t> filters</a:t>
            </a:r>
            <a:r>
              <a:rPr lang="en-US" sz="1600">
                <a:solidFill>
                  <a:schemeClr val="dk1"/>
                </a:solidFill>
                <a:latin typeface="Overpass Light"/>
                <a:ea typeface="Overpass Light"/>
                <a:cs typeface="Overpass Light"/>
                <a:sym typeface="Overpass Light"/>
              </a:rPr>
              <a:t>.</a:t>
            </a:r>
            <a:endParaRPr sz="1600">
              <a:solidFill>
                <a:srgbClr val="1993B4"/>
              </a:solidFill>
              <a:latin typeface="Overpass Light"/>
              <a:ea typeface="Overpass Light"/>
              <a:cs typeface="Overpass Light"/>
              <a:sym typeface="Overpas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nvSpPr>
        <p:spPr>
          <a:xfrm>
            <a:off x="311760" y="444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2800">
                <a:solidFill>
                  <a:srgbClr val="434343"/>
                </a:solidFill>
              </a:rPr>
              <a:t>Contrasts and Conclusions</a:t>
            </a:r>
            <a:endParaRPr sz="2800">
              <a:solidFill>
                <a:srgbClr val="434343"/>
              </a:solidFill>
            </a:endParaRPr>
          </a:p>
        </p:txBody>
      </p:sp>
      <p:graphicFrame>
        <p:nvGraphicFramePr>
          <p:cNvPr id="125" name="Google Shape;125;p24"/>
          <p:cNvGraphicFramePr/>
          <p:nvPr/>
        </p:nvGraphicFramePr>
        <p:xfrm>
          <a:off x="952500" y="1154538"/>
          <a:ext cx="3000000" cy="3000000"/>
        </p:xfrm>
        <a:graphic>
          <a:graphicData uri="http://schemas.openxmlformats.org/drawingml/2006/table">
            <a:tbl>
              <a:tblPr>
                <a:noFill/>
                <a:tableStyleId>{EE882506-9955-4FC0-826C-0826E4258F63}</a:tableStyleId>
              </a:tblPr>
              <a:tblGrid>
                <a:gridCol w="2413000"/>
                <a:gridCol w="2413000"/>
                <a:gridCol w="24130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CAS</a:t>
                      </a:r>
                      <a:endParaRPr/>
                    </a:p>
                  </a:txBody>
                  <a:tcPr marT="91425" marB="91425" marR="91425" marL="91425"/>
                </a:tc>
                <a:tc>
                  <a:txBody>
                    <a:bodyPr/>
                    <a:lstStyle/>
                    <a:p>
                      <a:pPr indent="0" lvl="0" marL="0" rtl="0" algn="l">
                        <a:spcBef>
                          <a:spcPts val="0"/>
                        </a:spcBef>
                        <a:spcAft>
                          <a:spcPts val="0"/>
                        </a:spcAft>
                        <a:buNone/>
                      </a:pPr>
                      <a:r>
                        <a:rPr lang="en-US"/>
                        <a:t>ks-nav</a:t>
                      </a:r>
                      <a:endParaRPr/>
                    </a:p>
                  </a:txBody>
                  <a:tcPr marT="91425" marB="91425" marR="91425" marL="91425"/>
                </a:tc>
              </a:tr>
              <a:tr h="381000">
                <a:tc>
                  <a:txBody>
                    <a:bodyPr/>
                    <a:lstStyle/>
                    <a:p>
                      <a:pPr indent="0" lvl="0" marL="0" rtl="0" algn="l">
                        <a:spcBef>
                          <a:spcPts val="0"/>
                        </a:spcBef>
                        <a:spcAft>
                          <a:spcPts val="0"/>
                        </a:spcAft>
                        <a:buNone/>
                      </a:pPr>
                      <a:r>
                        <a:rPr lang="en-US"/>
                        <a:t>What Scope do it have</a:t>
                      </a:r>
                      <a:endParaRPr/>
                    </a:p>
                  </a:txBody>
                  <a:tcPr marT="91425" marB="91425" marR="91425" marL="91425"/>
                </a:tc>
                <a:tc>
                  <a:txBody>
                    <a:bodyPr/>
                    <a:lstStyle/>
                    <a:p>
                      <a:pPr indent="0" lvl="0" marL="0" rtl="0" algn="l">
                        <a:spcBef>
                          <a:spcPts val="0"/>
                        </a:spcBef>
                        <a:spcAft>
                          <a:spcPts val="0"/>
                        </a:spcAft>
                        <a:buNone/>
                      </a:pPr>
                      <a:r>
                        <a:rPr lang="en-US">
                          <a:solidFill>
                            <a:srgbClr val="1993B4"/>
                          </a:solidFill>
                        </a:rPr>
                        <a:t>General</a:t>
                      </a:r>
                      <a:r>
                        <a:rPr lang="en-US"/>
                        <a:t> (c source)</a:t>
                      </a:r>
                      <a:endParaRPr/>
                    </a:p>
                  </a:txBody>
                  <a:tcPr marT="91425" marB="91425" marR="91425" marL="91425"/>
                </a:tc>
                <a:tc>
                  <a:txBody>
                    <a:bodyPr/>
                    <a:lstStyle/>
                    <a:p>
                      <a:pPr indent="0" lvl="0" marL="0" rtl="0" algn="l">
                        <a:spcBef>
                          <a:spcPts val="0"/>
                        </a:spcBef>
                        <a:spcAft>
                          <a:spcPts val="0"/>
                        </a:spcAft>
                        <a:buNone/>
                      </a:pPr>
                      <a:r>
                        <a:rPr lang="en-US">
                          <a:solidFill>
                            <a:srgbClr val="1993B4"/>
                          </a:solidFill>
                        </a:rPr>
                        <a:t>Linux kernel</a:t>
                      </a:r>
                      <a:r>
                        <a:rPr lang="en-US"/>
                        <a:t> only</a:t>
                      </a:r>
                      <a:endParaRPr/>
                    </a:p>
                  </a:txBody>
                  <a:tcPr marT="91425" marB="91425" marR="91425" marL="91425"/>
                </a:tc>
              </a:tr>
              <a:tr h="381000">
                <a:tc>
                  <a:txBody>
                    <a:bodyPr/>
                    <a:lstStyle/>
                    <a:p>
                      <a:pPr indent="0" lvl="0" marL="0" rtl="0" algn="l">
                        <a:spcBef>
                          <a:spcPts val="0"/>
                        </a:spcBef>
                        <a:spcAft>
                          <a:spcPts val="0"/>
                        </a:spcAft>
                        <a:buNone/>
                      </a:pPr>
                      <a:r>
                        <a:rPr lang="en-US"/>
                        <a:t>What is the declared goal?</a:t>
                      </a:r>
                      <a:endParaRPr/>
                    </a:p>
                  </a:txBody>
                  <a:tcPr marT="91425" marB="91425" marR="91425" marL="91425"/>
                </a:tc>
                <a:tc>
                  <a:txBody>
                    <a:bodyPr/>
                    <a:lstStyle/>
                    <a:p>
                      <a:pPr indent="0" lvl="0" marL="0" rtl="0" algn="l">
                        <a:spcBef>
                          <a:spcPts val="0"/>
                        </a:spcBef>
                        <a:spcAft>
                          <a:spcPts val="0"/>
                        </a:spcAft>
                        <a:buNone/>
                      </a:pPr>
                      <a:r>
                        <a:rPr lang="en-US"/>
                        <a:t>Support large codebase </a:t>
                      </a:r>
                      <a:r>
                        <a:rPr lang="en-US">
                          <a:solidFill>
                            <a:srgbClr val="1993B4"/>
                          </a:solidFill>
                        </a:rPr>
                        <a:t>software developers</a:t>
                      </a:r>
                      <a:endParaRPr>
                        <a:solidFill>
                          <a:srgbClr val="1993B4"/>
                        </a:solidFill>
                      </a:endParaRPr>
                    </a:p>
                  </a:txBody>
                  <a:tcPr marT="91425" marB="91425" marR="91425" marL="91425"/>
                </a:tc>
                <a:tc>
                  <a:txBody>
                    <a:bodyPr/>
                    <a:lstStyle/>
                    <a:p>
                      <a:pPr indent="0" lvl="0" marL="0" rtl="0" algn="l">
                        <a:spcBef>
                          <a:spcPts val="0"/>
                        </a:spcBef>
                        <a:spcAft>
                          <a:spcPts val="0"/>
                        </a:spcAft>
                        <a:buNone/>
                      </a:pPr>
                      <a:r>
                        <a:rPr lang="en-US"/>
                        <a:t>Support </a:t>
                      </a:r>
                      <a:r>
                        <a:rPr lang="en-US">
                          <a:solidFill>
                            <a:srgbClr val="1993B4"/>
                          </a:solidFill>
                        </a:rPr>
                        <a:t>Linux kernel engineer</a:t>
                      </a:r>
                      <a:r>
                        <a:rPr lang="en-US"/>
                        <a:t> </a:t>
                      </a:r>
                      <a:endParaRPr/>
                    </a:p>
                  </a:txBody>
                  <a:tcPr marT="91425" marB="91425" marR="91425" marL="91425"/>
                </a:tc>
              </a:tr>
              <a:tr h="381000">
                <a:tc>
                  <a:txBody>
                    <a:bodyPr/>
                    <a:lstStyle/>
                    <a:p>
                      <a:pPr indent="0" lvl="0" marL="0" rtl="0" algn="l">
                        <a:spcBef>
                          <a:spcPts val="0"/>
                        </a:spcBef>
                        <a:spcAft>
                          <a:spcPts val="0"/>
                        </a:spcAft>
                        <a:buNone/>
                      </a:pPr>
                      <a:r>
                        <a:rPr lang="en-US"/>
                        <a:t>What do it provides?</a:t>
                      </a:r>
                      <a:endParaRPr/>
                    </a:p>
                  </a:txBody>
                  <a:tcPr marT="91425" marB="91425" marR="91425" marL="91425"/>
                </a:tc>
                <a:tc>
                  <a:txBody>
                    <a:bodyPr/>
                    <a:lstStyle/>
                    <a:p>
                      <a:pPr indent="0" lvl="0" marL="0" rtl="0" algn="l">
                        <a:spcBef>
                          <a:spcPts val="0"/>
                        </a:spcBef>
                        <a:spcAft>
                          <a:spcPts val="0"/>
                        </a:spcAft>
                        <a:buNone/>
                      </a:pPr>
                      <a:r>
                        <a:rPr lang="en-US">
                          <a:solidFill>
                            <a:srgbClr val="1993B4"/>
                          </a:solidFill>
                        </a:rPr>
                        <a:t>Collects metadata</a:t>
                      </a:r>
                      <a:r>
                        <a:rPr lang="en-US"/>
                        <a:t> about the source and the buid</a:t>
                      </a:r>
                      <a:endParaRPr/>
                    </a:p>
                  </a:txBody>
                  <a:tcPr marT="91425" marB="91425" marR="91425" marL="91425"/>
                </a:tc>
                <a:tc>
                  <a:txBody>
                    <a:bodyPr/>
                    <a:lstStyle/>
                    <a:p>
                      <a:pPr indent="0" lvl="0" marL="0" rtl="0" algn="l">
                        <a:spcBef>
                          <a:spcPts val="0"/>
                        </a:spcBef>
                        <a:spcAft>
                          <a:spcPts val="0"/>
                        </a:spcAft>
                        <a:buNone/>
                      </a:pPr>
                      <a:r>
                        <a:rPr lang="en-US"/>
                        <a:t>Creates several kind of </a:t>
                      </a:r>
                      <a:r>
                        <a:rPr lang="en-US">
                          <a:solidFill>
                            <a:srgbClr val="1993B4"/>
                          </a:solidFill>
                        </a:rPr>
                        <a:t>diagrams</a:t>
                      </a:r>
                      <a:endParaRPr>
                        <a:solidFill>
                          <a:srgbClr val="1993B4"/>
                        </a:solidFill>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rPr>
                        <a:t>How does it?</a:t>
                      </a:r>
                      <a:endParaRPr/>
                    </a:p>
                  </a:txBody>
                  <a:tcPr marT="91425" marB="91425" marR="91425" marL="91425"/>
                </a:tc>
                <a:tc>
                  <a:txBody>
                    <a:bodyPr/>
                    <a:lstStyle/>
                    <a:p>
                      <a:pPr indent="0" lvl="0" marL="0" rtl="0" algn="l">
                        <a:spcBef>
                          <a:spcPts val="0"/>
                        </a:spcBef>
                        <a:spcAft>
                          <a:spcPts val="0"/>
                        </a:spcAft>
                        <a:buNone/>
                      </a:pPr>
                      <a:r>
                        <a:rPr lang="en-US"/>
                        <a:t>Parses the </a:t>
                      </a:r>
                      <a:r>
                        <a:rPr lang="en-US">
                          <a:solidFill>
                            <a:srgbClr val="1993B4"/>
                          </a:solidFill>
                        </a:rPr>
                        <a:t>source code</a:t>
                      </a:r>
                      <a:r>
                        <a:rPr lang="en-US"/>
                        <a:t> and </a:t>
                      </a:r>
                      <a:r>
                        <a:rPr lang="en-US">
                          <a:solidFill>
                            <a:srgbClr val="1993B4"/>
                          </a:solidFill>
                        </a:rPr>
                        <a:t>spies the build</a:t>
                      </a:r>
                      <a:r>
                        <a:rPr lang="en-US"/>
                        <a:t> process</a:t>
                      </a:r>
                      <a:endParaRPr/>
                    </a:p>
                  </a:txBody>
                  <a:tcPr marT="91425" marB="91425" marR="91425" marL="91425"/>
                </a:tc>
                <a:tc>
                  <a:txBody>
                    <a:bodyPr/>
                    <a:lstStyle/>
                    <a:p>
                      <a:pPr indent="0" lvl="0" marL="0" rtl="0" algn="l">
                        <a:spcBef>
                          <a:spcPts val="0"/>
                        </a:spcBef>
                        <a:spcAft>
                          <a:spcPts val="0"/>
                        </a:spcAft>
                        <a:buNone/>
                      </a:pPr>
                      <a:r>
                        <a:rPr lang="en-US"/>
                        <a:t>Analyzes the kernel </a:t>
                      </a:r>
                      <a:r>
                        <a:rPr lang="en-US">
                          <a:solidFill>
                            <a:srgbClr val="1993B4"/>
                          </a:solidFill>
                        </a:rPr>
                        <a:t>binary</a:t>
                      </a:r>
                      <a:r>
                        <a:rPr lang="en-US">
                          <a:solidFill>
                            <a:srgbClr val="1993B4"/>
                          </a:solidFill>
                        </a:rPr>
                        <a:t> image</a:t>
                      </a:r>
                      <a:r>
                        <a:rPr lang="en-US"/>
                        <a:t> and uses </a:t>
                      </a:r>
                      <a:r>
                        <a:rPr lang="en-US">
                          <a:solidFill>
                            <a:srgbClr val="1993B4"/>
                          </a:solidFill>
                        </a:rPr>
                        <a:t>debug information</a:t>
                      </a:r>
                      <a:endParaRPr>
                        <a:solidFill>
                          <a:srgbClr val="1993B4"/>
                        </a:solidFill>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